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50" r:id="rId5"/>
    <p:sldMasterId id="2147483662" r:id="rId6"/>
  </p:sldMasterIdLst>
  <p:notesMasterIdLst>
    <p:notesMasterId r:id="rId24"/>
  </p:notesMasterIdLst>
  <p:sldIdLst>
    <p:sldId id="256" r:id="rId7"/>
    <p:sldId id="257" r:id="rId8"/>
    <p:sldId id="258" r:id="rId9"/>
    <p:sldId id="262" r:id="rId10"/>
    <p:sldId id="276" r:id="rId11"/>
    <p:sldId id="263" r:id="rId12"/>
    <p:sldId id="264" r:id="rId13"/>
    <p:sldId id="266" r:id="rId14"/>
    <p:sldId id="267" r:id="rId15"/>
    <p:sldId id="268" r:id="rId16"/>
    <p:sldId id="289" r:id="rId17"/>
    <p:sldId id="288" r:id="rId18"/>
    <p:sldId id="271" r:id="rId19"/>
    <p:sldId id="290" r:id="rId20"/>
    <p:sldId id="291" r:id="rId21"/>
    <p:sldId id="293" r:id="rId22"/>
    <p:sldId id="285" r:id="rId2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CC"/>
    <a:srgbClr val="FF9900"/>
    <a:srgbClr val="CC9900"/>
    <a:srgbClr val="FFCC00"/>
    <a:srgbClr val="993300"/>
    <a:srgbClr val="D6E03E"/>
    <a:srgbClr val="1BB3E9"/>
    <a:srgbClr val="69C5F0"/>
    <a:srgbClr val="004B91"/>
    <a:srgbClr val="0000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18" autoAdjust="0"/>
    <p:restoredTop sz="94643" autoAdjust="0"/>
  </p:normalViewPr>
  <p:slideViewPr>
    <p:cSldViewPr>
      <p:cViewPr varScale="1">
        <p:scale>
          <a:sx n="71" d="100"/>
          <a:sy n="71" d="100"/>
        </p:scale>
        <p:origin x="84" y="10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theme" Target="theme/theme1.xml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5.pn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5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C0ABA74-D99F-4E00-B4A5-CDB50FF6B2F4}" type="doc">
      <dgm:prSet loTypeId="urn:microsoft.com/office/officeart/2005/8/layout/h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183E2747-8CBA-435C-99DE-AC69EBA9AE2E}">
      <dgm:prSet phldrT="[Text]" custT="1"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n-US" sz="2200" b="1" dirty="0" smtClean="0"/>
            <a:t>Data Linkages</a:t>
          </a:r>
          <a:endParaRPr lang="en-US" sz="2200" b="1" dirty="0"/>
        </a:p>
      </dgm:t>
    </dgm:pt>
    <dgm:pt modelId="{095D4A2F-D224-4ED4-B827-56FB2C625400}" type="parTrans" cxnId="{B248BD00-F2DD-48A8-AE25-E6B1F52DA591}">
      <dgm:prSet/>
      <dgm:spPr/>
      <dgm:t>
        <a:bodyPr/>
        <a:lstStyle/>
        <a:p>
          <a:endParaRPr lang="en-US"/>
        </a:p>
      </dgm:t>
    </dgm:pt>
    <dgm:pt modelId="{9794CAA5-8649-4D4E-9403-F445D3A0E819}" type="sibTrans" cxnId="{B248BD00-F2DD-48A8-AE25-E6B1F52DA591}">
      <dgm:prSet/>
      <dgm:spPr/>
      <dgm:t>
        <a:bodyPr/>
        <a:lstStyle/>
        <a:p>
          <a:endParaRPr lang="en-US"/>
        </a:p>
      </dgm:t>
    </dgm:pt>
    <dgm:pt modelId="{EBA85D5F-71FD-484B-8DC5-7B5F8C70AF69}">
      <dgm:prSet phldrT="[Text]"/>
      <dgm:spPr>
        <a:ln>
          <a:solidFill>
            <a:schemeClr val="bg1">
              <a:lumMod val="50000"/>
              <a:alpha val="90000"/>
            </a:schemeClr>
          </a:solidFill>
        </a:ln>
      </dgm:spPr>
      <dgm:t>
        <a:bodyPr/>
        <a:lstStyle/>
        <a:p>
          <a:r>
            <a:rPr lang="en-US" b="0" dirty="0" smtClean="0"/>
            <a:t>Genomics</a:t>
          </a:r>
          <a:endParaRPr lang="en-US" b="0" dirty="0"/>
        </a:p>
      </dgm:t>
    </dgm:pt>
    <dgm:pt modelId="{8F013CA4-F0EC-40F7-A8D8-7994AC9A2464}" type="parTrans" cxnId="{D1897FF3-6E71-4B94-AAA2-E132FAB16753}">
      <dgm:prSet/>
      <dgm:spPr/>
      <dgm:t>
        <a:bodyPr/>
        <a:lstStyle/>
        <a:p>
          <a:endParaRPr lang="en-US"/>
        </a:p>
      </dgm:t>
    </dgm:pt>
    <dgm:pt modelId="{FE4D440C-3BE3-46FC-8E10-5B0FF396D49B}" type="sibTrans" cxnId="{D1897FF3-6E71-4B94-AAA2-E132FAB16753}">
      <dgm:prSet/>
      <dgm:spPr/>
      <dgm:t>
        <a:bodyPr/>
        <a:lstStyle/>
        <a:p>
          <a:endParaRPr lang="en-US"/>
        </a:p>
      </dgm:t>
    </dgm:pt>
    <dgm:pt modelId="{0590FAA6-5ED4-4C6C-A8A0-5C798D31FAB1}">
      <dgm:prSet phldrT="[Text]"/>
      <dgm:spPr>
        <a:ln>
          <a:solidFill>
            <a:schemeClr val="bg1">
              <a:lumMod val="50000"/>
              <a:alpha val="90000"/>
            </a:schemeClr>
          </a:solidFill>
        </a:ln>
      </dgm:spPr>
      <dgm:t>
        <a:bodyPr/>
        <a:lstStyle/>
        <a:p>
          <a:r>
            <a:rPr lang="en-US" b="0" dirty="0" smtClean="0"/>
            <a:t>Claims</a:t>
          </a:r>
          <a:endParaRPr lang="en-US" b="0" dirty="0"/>
        </a:p>
      </dgm:t>
    </dgm:pt>
    <dgm:pt modelId="{A1A983E1-EABD-46BE-B0F6-8C07B1C0EA04}" type="parTrans" cxnId="{EED4B626-5111-4138-B9F3-A957BAA88E0C}">
      <dgm:prSet/>
      <dgm:spPr/>
      <dgm:t>
        <a:bodyPr/>
        <a:lstStyle/>
        <a:p>
          <a:endParaRPr lang="en-US"/>
        </a:p>
      </dgm:t>
    </dgm:pt>
    <dgm:pt modelId="{B5FD9C8A-D15B-4B82-A9B1-FADD2C843AAD}" type="sibTrans" cxnId="{EED4B626-5111-4138-B9F3-A957BAA88E0C}">
      <dgm:prSet/>
      <dgm:spPr/>
      <dgm:t>
        <a:bodyPr/>
        <a:lstStyle/>
        <a:p>
          <a:endParaRPr lang="en-US"/>
        </a:p>
      </dgm:t>
    </dgm:pt>
    <dgm:pt modelId="{93E5EF5E-A22E-4B37-882B-653159F09D7B}">
      <dgm:prSet phldrT="[Text]"/>
      <dgm:spPr>
        <a:ln>
          <a:solidFill>
            <a:schemeClr val="bg1">
              <a:lumMod val="50000"/>
              <a:alpha val="90000"/>
            </a:schemeClr>
          </a:solidFill>
        </a:ln>
      </dgm:spPr>
      <dgm:t>
        <a:bodyPr/>
        <a:lstStyle/>
        <a:p>
          <a:r>
            <a:rPr lang="en-US" b="0" dirty="0" smtClean="0"/>
            <a:t>Death Registry</a:t>
          </a:r>
          <a:endParaRPr lang="en-US" b="0" dirty="0"/>
        </a:p>
      </dgm:t>
    </dgm:pt>
    <dgm:pt modelId="{75E9E13D-75B0-4128-BD6C-8A5CE17F0B55}" type="parTrans" cxnId="{B01DB592-3CE2-431B-A03D-5D6643E69D5C}">
      <dgm:prSet/>
      <dgm:spPr/>
      <dgm:t>
        <a:bodyPr/>
        <a:lstStyle/>
        <a:p>
          <a:endParaRPr lang="en-US"/>
        </a:p>
      </dgm:t>
    </dgm:pt>
    <dgm:pt modelId="{BDB99717-9B7F-40DE-BF30-F3855429FC37}" type="sibTrans" cxnId="{B01DB592-3CE2-431B-A03D-5D6643E69D5C}">
      <dgm:prSet/>
      <dgm:spPr/>
      <dgm:t>
        <a:bodyPr/>
        <a:lstStyle/>
        <a:p>
          <a:endParaRPr lang="en-US"/>
        </a:p>
      </dgm:t>
    </dgm:pt>
    <dgm:pt modelId="{41B95991-AECA-469F-9A1A-8CBF56AA295F}">
      <dgm:prSet phldrT="[Text]"/>
      <dgm:spPr>
        <a:ln>
          <a:solidFill>
            <a:schemeClr val="bg1">
              <a:lumMod val="50000"/>
              <a:alpha val="90000"/>
            </a:schemeClr>
          </a:solidFill>
        </a:ln>
      </dgm:spPr>
      <dgm:t>
        <a:bodyPr/>
        <a:lstStyle/>
        <a:p>
          <a:r>
            <a:rPr lang="en-US" b="0" dirty="0" smtClean="0"/>
            <a:t>Hospital Discharge</a:t>
          </a:r>
          <a:endParaRPr lang="en-US" b="0" dirty="0"/>
        </a:p>
      </dgm:t>
    </dgm:pt>
    <dgm:pt modelId="{55DF744C-4154-4247-8D06-E1FEBB30C4EE}" type="parTrans" cxnId="{3E1F5326-936C-4362-B3C6-6567569AF3ED}">
      <dgm:prSet/>
      <dgm:spPr/>
      <dgm:t>
        <a:bodyPr/>
        <a:lstStyle/>
        <a:p>
          <a:endParaRPr lang="en-US"/>
        </a:p>
      </dgm:t>
    </dgm:pt>
    <dgm:pt modelId="{7CC3811B-932D-4656-AEDC-F1BB77896D6F}" type="sibTrans" cxnId="{3E1F5326-936C-4362-B3C6-6567569AF3ED}">
      <dgm:prSet/>
      <dgm:spPr/>
      <dgm:t>
        <a:bodyPr/>
        <a:lstStyle/>
        <a:p>
          <a:endParaRPr lang="en-US"/>
        </a:p>
      </dgm:t>
    </dgm:pt>
    <dgm:pt modelId="{AD4AD844-6A0B-4A63-BFBC-6ED93251CA5E}">
      <dgm:prSet phldrT="[Text]"/>
      <dgm:spPr>
        <a:ln>
          <a:solidFill>
            <a:schemeClr val="bg1">
              <a:lumMod val="50000"/>
              <a:alpha val="90000"/>
            </a:schemeClr>
          </a:solidFill>
        </a:ln>
      </dgm:spPr>
      <dgm:t>
        <a:bodyPr/>
        <a:lstStyle/>
        <a:p>
          <a:r>
            <a:rPr lang="en-US" b="0" dirty="0" smtClean="0"/>
            <a:t>Patient Reported Outcomes</a:t>
          </a:r>
          <a:endParaRPr lang="en-US" b="0" dirty="0"/>
        </a:p>
      </dgm:t>
    </dgm:pt>
    <dgm:pt modelId="{C36ED7F3-8D97-4F39-AE09-AC43E76543DA}" type="parTrans" cxnId="{F8BC6FE1-C35E-485D-B03A-311F7B8E3F0A}">
      <dgm:prSet/>
      <dgm:spPr/>
      <dgm:t>
        <a:bodyPr/>
        <a:lstStyle/>
        <a:p>
          <a:endParaRPr lang="en-US"/>
        </a:p>
      </dgm:t>
    </dgm:pt>
    <dgm:pt modelId="{BD49C017-7D95-4BF9-A6C1-5F4768959D75}" type="sibTrans" cxnId="{F8BC6FE1-C35E-485D-B03A-311F7B8E3F0A}">
      <dgm:prSet/>
      <dgm:spPr/>
      <dgm:t>
        <a:bodyPr/>
        <a:lstStyle/>
        <a:p>
          <a:endParaRPr lang="en-US"/>
        </a:p>
      </dgm:t>
    </dgm:pt>
    <dgm:pt modelId="{64CB00FC-FFC5-404C-BC55-02AA208DC721}" type="pres">
      <dgm:prSet presAssocID="{6C0ABA74-D99F-4E00-B4A5-CDB50FF6B2F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493B03C-1F6F-4243-8439-B50FDA8C5631}" type="pres">
      <dgm:prSet presAssocID="{183E2747-8CBA-435C-99DE-AC69EBA9AE2E}" presName="composite" presStyleCnt="0"/>
      <dgm:spPr/>
    </dgm:pt>
    <dgm:pt modelId="{5879FE8A-75E8-4EFE-A41F-C8E5B50D04A6}" type="pres">
      <dgm:prSet presAssocID="{183E2747-8CBA-435C-99DE-AC69EBA9AE2E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4206F0-3EF8-4A6C-80CC-776EEC3A0E19}" type="pres">
      <dgm:prSet presAssocID="{183E2747-8CBA-435C-99DE-AC69EBA9AE2E}" presName="desTx" presStyleLbl="alignAccFollowNode1" presStyleIdx="0" presStyleCnt="1" custLinFactNeighborX="52988" custLinFactNeighborY="735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AD7C6F9-4C63-4837-97B8-D1C46BB6390D}" type="presOf" srcId="{41B95991-AECA-469F-9A1A-8CBF56AA295F}" destId="{284206F0-3EF8-4A6C-80CC-776EEC3A0E19}" srcOrd="0" destOrd="2" presId="urn:microsoft.com/office/officeart/2005/8/layout/hList1"/>
    <dgm:cxn modelId="{B01DB592-3CE2-431B-A03D-5D6643E69D5C}" srcId="{183E2747-8CBA-435C-99DE-AC69EBA9AE2E}" destId="{93E5EF5E-A22E-4B37-882B-653159F09D7B}" srcOrd="1" destOrd="0" parTransId="{75E9E13D-75B0-4128-BD6C-8A5CE17F0B55}" sibTransId="{BDB99717-9B7F-40DE-BF30-F3855429FC37}"/>
    <dgm:cxn modelId="{B248BD00-F2DD-48A8-AE25-E6B1F52DA591}" srcId="{6C0ABA74-D99F-4E00-B4A5-CDB50FF6B2F4}" destId="{183E2747-8CBA-435C-99DE-AC69EBA9AE2E}" srcOrd="0" destOrd="0" parTransId="{095D4A2F-D224-4ED4-B827-56FB2C625400}" sibTransId="{9794CAA5-8649-4D4E-9403-F445D3A0E819}"/>
    <dgm:cxn modelId="{5441963F-A63D-4612-8E63-071049F7E25E}" type="presOf" srcId="{183E2747-8CBA-435C-99DE-AC69EBA9AE2E}" destId="{5879FE8A-75E8-4EFE-A41F-C8E5B50D04A6}" srcOrd="0" destOrd="0" presId="urn:microsoft.com/office/officeart/2005/8/layout/hList1"/>
    <dgm:cxn modelId="{F46E4E87-03AC-4399-8147-91F356F26E2B}" type="presOf" srcId="{6C0ABA74-D99F-4E00-B4A5-CDB50FF6B2F4}" destId="{64CB00FC-FFC5-404C-BC55-02AA208DC721}" srcOrd="0" destOrd="0" presId="urn:microsoft.com/office/officeart/2005/8/layout/hList1"/>
    <dgm:cxn modelId="{677BB4B7-8726-479F-836B-5A9C925EE1C6}" type="presOf" srcId="{AD4AD844-6A0B-4A63-BFBC-6ED93251CA5E}" destId="{284206F0-3EF8-4A6C-80CC-776EEC3A0E19}" srcOrd="0" destOrd="3" presId="urn:microsoft.com/office/officeart/2005/8/layout/hList1"/>
    <dgm:cxn modelId="{58C34EB0-F926-4536-A340-0A6EE83771D7}" type="presOf" srcId="{EBA85D5F-71FD-484B-8DC5-7B5F8C70AF69}" destId="{284206F0-3EF8-4A6C-80CC-776EEC3A0E19}" srcOrd="0" destOrd="4" presId="urn:microsoft.com/office/officeart/2005/8/layout/hList1"/>
    <dgm:cxn modelId="{3E1F5326-936C-4362-B3C6-6567569AF3ED}" srcId="{183E2747-8CBA-435C-99DE-AC69EBA9AE2E}" destId="{41B95991-AECA-469F-9A1A-8CBF56AA295F}" srcOrd="2" destOrd="0" parTransId="{55DF744C-4154-4247-8D06-E1FEBB30C4EE}" sibTransId="{7CC3811B-932D-4656-AEDC-F1BB77896D6F}"/>
    <dgm:cxn modelId="{D1897FF3-6E71-4B94-AAA2-E132FAB16753}" srcId="{183E2747-8CBA-435C-99DE-AC69EBA9AE2E}" destId="{EBA85D5F-71FD-484B-8DC5-7B5F8C70AF69}" srcOrd="4" destOrd="0" parTransId="{8F013CA4-F0EC-40F7-A8D8-7994AC9A2464}" sibTransId="{FE4D440C-3BE3-46FC-8E10-5B0FF396D49B}"/>
    <dgm:cxn modelId="{F8BC6FE1-C35E-485D-B03A-311F7B8E3F0A}" srcId="{183E2747-8CBA-435C-99DE-AC69EBA9AE2E}" destId="{AD4AD844-6A0B-4A63-BFBC-6ED93251CA5E}" srcOrd="3" destOrd="0" parTransId="{C36ED7F3-8D97-4F39-AE09-AC43E76543DA}" sibTransId="{BD49C017-7D95-4BF9-A6C1-5F4768959D75}"/>
    <dgm:cxn modelId="{CC57BA78-D83E-4048-8AA9-FBCD61EA1756}" type="presOf" srcId="{0590FAA6-5ED4-4C6C-A8A0-5C798D31FAB1}" destId="{284206F0-3EF8-4A6C-80CC-776EEC3A0E19}" srcOrd="0" destOrd="0" presId="urn:microsoft.com/office/officeart/2005/8/layout/hList1"/>
    <dgm:cxn modelId="{EED4B626-5111-4138-B9F3-A957BAA88E0C}" srcId="{183E2747-8CBA-435C-99DE-AC69EBA9AE2E}" destId="{0590FAA6-5ED4-4C6C-A8A0-5C798D31FAB1}" srcOrd="0" destOrd="0" parTransId="{A1A983E1-EABD-46BE-B0F6-8C07B1C0EA04}" sibTransId="{B5FD9C8A-D15B-4B82-A9B1-FADD2C843AAD}"/>
    <dgm:cxn modelId="{047A7520-0F17-44D6-81AB-4BEB1D402541}" type="presOf" srcId="{93E5EF5E-A22E-4B37-882B-653159F09D7B}" destId="{284206F0-3EF8-4A6C-80CC-776EEC3A0E19}" srcOrd="0" destOrd="1" presId="urn:microsoft.com/office/officeart/2005/8/layout/hList1"/>
    <dgm:cxn modelId="{D64A087A-3159-4487-9841-5C918952123F}" type="presParOf" srcId="{64CB00FC-FFC5-404C-BC55-02AA208DC721}" destId="{C493B03C-1F6F-4243-8439-B50FDA8C5631}" srcOrd="0" destOrd="0" presId="urn:microsoft.com/office/officeart/2005/8/layout/hList1"/>
    <dgm:cxn modelId="{A240DEB6-5883-42AB-A91F-A1A09F774741}" type="presParOf" srcId="{C493B03C-1F6F-4243-8439-B50FDA8C5631}" destId="{5879FE8A-75E8-4EFE-A41F-C8E5B50D04A6}" srcOrd="0" destOrd="0" presId="urn:microsoft.com/office/officeart/2005/8/layout/hList1"/>
    <dgm:cxn modelId="{48584647-1D8F-4573-BB04-7F2958A5B816}" type="presParOf" srcId="{C493B03C-1F6F-4243-8439-B50FDA8C5631}" destId="{284206F0-3EF8-4A6C-80CC-776EEC3A0E19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39F6E61-B478-4B60-A22E-0F3A887C5F2E}" type="doc">
      <dgm:prSet loTypeId="urn:microsoft.com/office/officeart/2005/8/layout/radial2" loCatId="relationship" qsTypeId="urn:microsoft.com/office/officeart/2005/8/quickstyle/simple1" qsCatId="simple" csTypeId="urn:microsoft.com/office/officeart/2005/8/colors/accent5_1" csCatId="accent5" phldr="1"/>
      <dgm:spPr/>
      <dgm:t>
        <a:bodyPr/>
        <a:lstStyle/>
        <a:p>
          <a:endParaRPr lang="en-US"/>
        </a:p>
      </dgm:t>
    </dgm:pt>
    <dgm:pt modelId="{97A913D9-25CD-434D-9FE4-151BF9F0651C}">
      <dgm:prSet phldrT="[Text]" custT="1"/>
      <dgm:spPr>
        <a:noFill/>
      </dgm:spPr>
      <dgm:t>
        <a:bodyPr/>
        <a:lstStyle/>
        <a:p>
          <a:endParaRPr lang="en-US" sz="1600" b="1" dirty="0"/>
        </a:p>
      </dgm:t>
    </dgm:pt>
    <dgm:pt modelId="{3CA75215-B664-49CC-A27E-667C7E91768A}" type="parTrans" cxnId="{B03F8136-76F5-4E00-83E1-EF40614360CC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A96F17AB-36D6-422B-BF26-A9248317413C}" type="sibTrans" cxnId="{B03F8136-76F5-4E00-83E1-EF40614360CC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5FCBF78D-1A50-44FA-9801-17E8F542112C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n-US" b="1" dirty="0"/>
        </a:p>
      </dgm:t>
    </dgm:pt>
    <dgm:pt modelId="{372C4688-89D9-46A5-BDD3-3E5BA581CA91}" type="parTrans" cxnId="{570E5653-1DD1-465B-9516-781661FA83D6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3F094311-BF3E-47AB-931A-8272A5F0B15D}" type="sibTrans" cxnId="{570E5653-1DD1-465B-9516-781661FA83D6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79DD5A9C-687E-4132-B76D-C41E0ADEA0B8}">
      <dgm:prSet phldrT="[Text]"/>
      <dgm:spPr>
        <a:noFill/>
      </dgm:spPr>
      <dgm:t>
        <a:bodyPr/>
        <a:lstStyle/>
        <a:p>
          <a:endParaRPr lang="en-US" b="1" dirty="0"/>
        </a:p>
      </dgm:t>
    </dgm:pt>
    <dgm:pt modelId="{9D25A8D4-DCEA-490F-845D-D088D13BC50A}" type="parTrans" cxnId="{66B76931-562C-48BE-932A-4AC4EFFA1F8B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93DC74F8-60E1-417E-8103-A2326B2DE73E}" type="sibTrans" cxnId="{66B76931-562C-48BE-932A-4AC4EFFA1F8B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8973EC9D-55CE-4321-8E83-4FA10883DB2B}">
      <dgm:prSet phldrT="[Text]"/>
      <dgm:spPr>
        <a:noFill/>
      </dgm:spPr>
      <dgm:t>
        <a:bodyPr/>
        <a:lstStyle/>
        <a:p>
          <a:endParaRPr lang="en-US" b="1" dirty="0"/>
        </a:p>
      </dgm:t>
    </dgm:pt>
    <dgm:pt modelId="{FC4C1851-272B-4734-B8DB-5C507E7667F9}" type="parTrans" cxnId="{9ED48949-F3BA-4AEC-893F-1034940013A0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1EC41882-95B8-438B-A46D-2F196858E175}" type="sibTrans" cxnId="{9ED48949-F3BA-4AEC-893F-1034940013A0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63BF1123-4807-4CCE-9833-7D27760D94D5}">
      <dgm:prSet phldrT="[Text]"/>
      <dgm:spPr>
        <a:noFill/>
      </dgm:spPr>
      <dgm:t>
        <a:bodyPr/>
        <a:lstStyle/>
        <a:p>
          <a:endParaRPr lang="en-US" b="1" dirty="0"/>
        </a:p>
      </dgm:t>
    </dgm:pt>
    <dgm:pt modelId="{7A1A466A-F2D4-4E73-9B3D-9D10BBEC47CD}" type="parTrans" cxnId="{0B9E9373-4686-4D5E-B1F1-0211D57F0DBB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9F781234-9304-4262-BDE7-E885D2EDCF9C}" type="sibTrans" cxnId="{0B9E9373-4686-4D5E-B1F1-0211D57F0DBB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39D835C4-DCD9-4CDC-9CE7-17822703197E}" type="pres">
      <dgm:prSet presAssocID="{B39F6E61-B478-4B60-A22E-0F3A887C5F2E}" presName="composite" presStyleCnt="0">
        <dgm:presLayoutVars>
          <dgm:chMax val="5"/>
          <dgm:dir val="rev"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C36A7BE-4DF4-4FB2-800C-2B19A61BA9C2}" type="pres">
      <dgm:prSet presAssocID="{B39F6E61-B478-4B60-A22E-0F3A887C5F2E}" presName="cycle" presStyleCnt="0"/>
      <dgm:spPr/>
    </dgm:pt>
    <dgm:pt modelId="{7EF38018-C8DF-457C-BC94-B7FEFAB0736C}" type="pres">
      <dgm:prSet presAssocID="{B39F6E61-B478-4B60-A22E-0F3A887C5F2E}" presName="centerShape" presStyleCnt="0"/>
      <dgm:spPr/>
    </dgm:pt>
    <dgm:pt modelId="{2759C452-74A7-4EE5-A2AC-AFA9F5B58642}" type="pres">
      <dgm:prSet presAssocID="{B39F6E61-B478-4B60-A22E-0F3A887C5F2E}" presName="connSite" presStyleLbl="node1" presStyleIdx="0" presStyleCnt="6"/>
      <dgm:spPr/>
    </dgm:pt>
    <dgm:pt modelId="{EED4533E-E597-4C50-9AE8-60DB888202DC}" type="pres">
      <dgm:prSet presAssocID="{B39F6E61-B478-4B60-A22E-0F3A887C5F2E}" presName="visible" presStyleLbl="node1" presStyleIdx="0" presStyleCnt="6" custScaleX="135919" custScaleY="135598" custLinFactNeighborY="13863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>
        <a:prstGeom prst="roundRect">
          <a:avLst/>
        </a:prstGeom>
        <a:ln>
          <a:solidFill>
            <a:schemeClr val="bg1">
              <a:lumMod val="50000"/>
            </a:schemeClr>
          </a:solidFill>
        </a:ln>
      </dgm:spPr>
    </dgm:pt>
    <dgm:pt modelId="{08AC1C75-6AE3-4432-B58B-53ED4793C716}" type="pres">
      <dgm:prSet presAssocID="{3CA75215-B664-49CC-A27E-667C7E91768A}" presName="Name25" presStyleLbl="parChTrans1D1" presStyleIdx="0" presStyleCnt="5"/>
      <dgm:spPr/>
      <dgm:t>
        <a:bodyPr/>
        <a:lstStyle/>
        <a:p>
          <a:endParaRPr lang="en-US"/>
        </a:p>
      </dgm:t>
    </dgm:pt>
    <dgm:pt modelId="{B10EF63C-F44A-431A-B4D0-AD62E2D69F66}" type="pres">
      <dgm:prSet presAssocID="{97A913D9-25CD-434D-9FE4-151BF9F0651C}" presName="node" presStyleCnt="0"/>
      <dgm:spPr/>
    </dgm:pt>
    <dgm:pt modelId="{25258640-9B59-4DAC-BBDA-9A867BEEAAB3}" type="pres">
      <dgm:prSet presAssocID="{97A913D9-25CD-434D-9FE4-151BF9F0651C}" presName="parentNode" presStyleLbl="node1" presStyleIdx="1" presStyleCnt="6" custScaleX="110000" custScaleY="11000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A97C839-9FD0-4EB6-B11C-041DCB9CF9E0}" type="pres">
      <dgm:prSet presAssocID="{97A913D9-25CD-434D-9FE4-151BF9F0651C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1F5989-C848-4BAD-BD4B-213DDA690C7D}" type="pres">
      <dgm:prSet presAssocID="{372C4688-89D9-46A5-BDD3-3E5BA581CA91}" presName="Name25" presStyleLbl="parChTrans1D1" presStyleIdx="1" presStyleCnt="5"/>
      <dgm:spPr/>
      <dgm:t>
        <a:bodyPr/>
        <a:lstStyle/>
        <a:p>
          <a:endParaRPr lang="en-US"/>
        </a:p>
      </dgm:t>
    </dgm:pt>
    <dgm:pt modelId="{22F1EB81-9D37-4FBE-A5D7-47CA57354F1C}" type="pres">
      <dgm:prSet presAssocID="{5FCBF78D-1A50-44FA-9801-17E8F542112C}" presName="node" presStyleCnt="0"/>
      <dgm:spPr/>
    </dgm:pt>
    <dgm:pt modelId="{19CC04CB-E634-495E-BAC5-CD23DE2F5378}" type="pres">
      <dgm:prSet presAssocID="{5FCBF78D-1A50-44FA-9801-17E8F542112C}" presName="parentNode" presStyleLbl="node1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D85272-6127-45AC-A4BB-A64ACE6D667E}" type="pres">
      <dgm:prSet presAssocID="{5FCBF78D-1A50-44FA-9801-17E8F542112C}" presName="childNode" presStyleLbl="revTx" presStyleIdx="0" presStyleCnt="0">
        <dgm:presLayoutVars>
          <dgm:bulletEnabled val="1"/>
        </dgm:presLayoutVars>
      </dgm:prSet>
      <dgm:spPr/>
    </dgm:pt>
    <dgm:pt modelId="{BCA48F1C-A018-4A0A-A801-F3B54EC32629}" type="pres">
      <dgm:prSet presAssocID="{9D25A8D4-DCEA-490F-845D-D088D13BC50A}" presName="Name25" presStyleLbl="parChTrans1D1" presStyleIdx="2" presStyleCnt="5"/>
      <dgm:spPr/>
      <dgm:t>
        <a:bodyPr/>
        <a:lstStyle/>
        <a:p>
          <a:endParaRPr lang="en-US"/>
        </a:p>
      </dgm:t>
    </dgm:pt>
    <dgm:pt modelId="{F096211D-681A-4267-983A-150E26ADD7E0}" type="pres">
      <dgm:prSet presAssocID="{79DD5A9C-687E-4132-B76D-C41E0ADEA0B8}" presName="node" presStyleCnt="0"/>
      <dgm:spPr/>
    </dgm:pt>
    <dgm:pt modelId="{A648E338-6DB1-450F-BCD6-C197014DD57D}" type="pres">
      <dgm:prSet presAssocID="{79DD5A9C-687E-4132-B76D-C41E0ADEA0B8}" presName="parentNode" presStyleLbl="node1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5A3815-3BD5-49C3-B694-A39430D03649}" type="pres">
      <dgm:prSet presAssocID="{79DD5A9C-687E-4132-B76D-C41E0ADEA0B8}" presName="childNode" presStyleLbl="revTx" presStyleIdx="0" presStyleCnt="0">
        <dgm:presLayoutVars>
          <dgm:bulletEnabled val="1"/>
        </dgm:presLayoutVars>
      </dgm:prSet>
      <dgm:spPr/>
    </dgm:pt>
    <dgm:pt modelId="{6346EBA5-3979-45FE-8E90-3AC547F5BD84}" type="pres">
      <dgm:prSet presAssocID="{FC4C1851-272B-4734-B8DB-5C507E7667F9}" presName="Name25" presStyleLbl="parChTrans1D1" presStyleIdx="3" presStyleCnt="5"/>
      <dgm:spPr/>
      <dgm:t>
        <a:bodyPr/>
        <a:lstStyle/>
        <a:p>
          <a:endParaRPr lang="en-US"/>
        </a:p>
      </dgm:t>
    </dgm:pt>
    <dgm:pt modelId="{5022B7E0-CAC4-42B0-AEB5-64566C1DDEBE}" type="pres">
      <dgm:prSet presAssocID="{8973EC9D-55CE-4321-8E83-4FA10883DB2B}" presName="node" presStyleCnt="0"/>
      <dgm:spPr/>
    </dgm:pt>
    <dgm:pt modelId="{C6152DA7-361D-47FF-9803-D8A77874666A}" type="pres">
      <dgm:prSet presAssocID="{8973EC9D-55CE-4321-8E83-4FA10883DB2B}" presName="parentNode" presStyleLbl="node1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4A1BF5-4A7D-471B-903F-BAA4CDF5A4D2}" type="pres">
      <dgm:prSet presAssocID="{8973EC9D-55CE-4321-8E83-4FA10883DB2B}" presName="childNode" presStyleLbl="revTx" presStyleIdx="0" presStyleCnt="0">
        <dgm:presLayoutVars>
          <dgm:bulletEnabled val="1"/>
        </dgm:presLayoutVars>
      </dgm:prSet>
      <dgm:spPr/>
    </dgm:pt>
    <dgm:pt modelId="{9C0B921D-6B08-43AC-ACA5-ADF6DD2A9DD1}" type="pres">
      <dgm:prSet presAssocID="{7A1A466A-F2D4-4E73-9B3D-9D10BBEC47CD}" presName="Name25" presStyleLbl="parChTrans1D1" presStyleIdx="4" presStyleCnt="5"/>
      <dgm:spPr/>
      <dgm:t>
        <a:bodyPr/>
        <a:lstStyle/>
        <a:p>
          <a:endParaRPr lang="en-US"/>
        </a:p>
      </dgm:t>
    </dgm:pt>
    <dgm:pt modelId="{45DE9D2D-2E1C-40EE-A26E-5589F22AFDFE}" type="pres">
      <dgm:prSet presAssocID="{63BF1123-4807-4CCE-9833-7D27760D94D5}" presName="node" presStyleCnt="0"/>
      <dgm:spPr/>
    </dgm:pt>
    <dgm:pt modelId="{794B9713-1498-4A62-AEC8-2AFC38A94AA8}" type="pres">
      <dgm:prSet presAssocID="{63BF1123-4807-4CCE-9833-7D27760D94D5}" presName="parentNode" presStyleLbl="node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B4841D-7E58-48E5-9AF8-B11090DCF3FB}" type="pres">
      <dgm:prSet presAssocID="{63BF1123-4807-4CCE-9833-7D27760D94D5}" presName="childNode" presStyleLbl="revTx" presStyleIdx="0" presStyleCnt="0">
        <dgm:presLayoutVars>
          <dgm:bulletEnabled val="1"/>
        </dgm:presLayoutVars>
      </dgm:prSet>
      <dgm:spPr/>
    </dgm:pt>
  </dgm:ptLst>
  <dgm:cxnLst>
    <dgm:cxn modelId="{41A43E4B-0E76-47F9-9965-1914477BDF5D}" type="presOf" srcId="{8973EC9D-55CE-4321-8E83-4FA10883DB2B}" destId="{C6152DA7-361D-47FF-9803-D8A77874666A}" srcOrd="0" destOrd="0" presId="urn:microsoft.com/office/officeart/2005/8/layout/radial2"/>
    <dgm:cxn modelId="{570E5653-1DD1-465B-9516-781661FA83D6}" srcId="{B39F6E61-B478-4B60-A22E-0F3A887C5F2E}" destId="{5FCBF78D-1A50-44FA-9801-17E8F542112C}" srcOrd="1" destOrd="0" parTransId="{372C4688-89D9-46A5-BDD3-3E5BA581CA91}" sibTransId="{3F094311-BF3E-47AB-931A-8272A5F0B15D}"/>
    <dgm:cxn modelId="{10CE8632-AEFF-464D-90EA-E7DEB145D425}" type="presOf" srcId="{7A1A466A-F2D4-4E73-9B3D-9D10BBEC47CD}" destId="{9C0B921D-6B08-43AC-ACA5-ADF6DD2A9DD1}" srcOrd="0" destOrd="0" presId="urn:microsoft.com/office/officeart/2005/8/layout/radial2"/>
    <dgm:cxn modelId="{66B76931-562C-48BE-932A-4AC4EFFA1F8B}" srcId="{B39F6E61-B478-4B60-A22E-0F3A887C5F2E}" destId="{79DD5A9C-687E-4132-B76D-C41E0ADEA0B8}" srcOrd="2" destOrd="0" parTransId="{9D25A8D4-DCEA-490F-845D-D088D13BC50A}" sibTransId="{93DC74F8-60E1-417E-8103-A2326B2DE73E}"/>
    <dgm:cxn modelId="{93715A64-9E16-4F83-8279-050C5815B695}" type="presOf" srcId="{63BF1123-4807-4CCE-9833-7D27760D94D5}" destId="{794B9713-1498-4A62-AEC8-2AFC38A94AA8}" srcOrd="0" destOrd="0" presId="urn:microsoft.com/office/officeart/2005/8/layout/radial2"/>
    <dgm:cxn modelId="{0220A944-80F6-4C29-AD0A-987039709BE4}" type="presOf" srcId="{FC4C1851-272B-4734-B8DB-5C507E7667F9}" destId="{6346EBA5-3979-45FE-8E90-3AC547F5BD84}" srcOrd="0" destOrd="0" presId="urn:microsoft.com/office/officeart/2005/8/layout/radial2"/>
    <dgm:cxn modelId="{B03F8136-76F5-4E00-83E1-EF40614360CC}" srcId="{B39F6E61-B478-4B60-A22E-0F3A887C5F2E}" destId="{97A913D9-25CD-434D-9FE4-151BF9F0651C}" srcOrd="0" destOrd="0" parTransId="{3CA75215-B664-49CC-A27E-667C7E91768A}" sibTransId="{A96F17AB-36D6-422B-BF26-A9248317413C}"/>
    <dgm:cxn modelId="{C5DC2309-E38C-4BCA-B074-4FEF718F5B34}" type="presOf" srcId="{B39F6E61-B478-4B60-A22E-0F3A887C5F2E}" destId="{39D835C4-DCD9-4CDC-9CE7-17822703197E}" srcOrd="0" destOrd="0" presId="urn:microsoft.com/office/officeart/2005/8/layout/radial2"/>
    <dgm:cxn modelId="{FA6B3034-AC37-4398-B38A-42A1C516963E}" type="presOf" srcId="{3CA75215-B664-49CC-A27E-667C7E91768A}" destId="{08AC1C75-6AE3-4432-B58B-53ED4793C716}" srcOrd="0" destOrd="0" presId="urn:microsoft.com/office/officeart/2005/8/layout/radial2"/>
    <dgm:cxn modelId="{8C5321E4-81EA-4EA6-9EAD-6FEC976B2CE2}" type="presOf" srcId="{372C4688-89D9-46A5-BDD3-3E5BA581CA91}" destId="{C21F5989-C848-4BAD-BD4B-213DDA690C7D}" srcOrd="0" destOrd="0" presId="urn:microsoft.com/office/officeart/2005/8/layout/radial2"/>
    <dgm:cxn modelId="{38AA937D-D324-4402-8093-2143A2F83ACA}" type="presOf" srcId="{9D25A8D4-DCEA-490F-845D-D088D13BC50A}" destId="{BCA48F1C-A018-4A0A-A801-F3B54EC32629}" srcOrd="0" destOrd="0" presId="urn:microsoft.com/office/officeart/2005/8/layout/radial2"/>
    <dgm:cxn modelId="{0B9E9373-4686-4D5E-B1F1-0211D57F0DBB}" srcId="{B39F6E61-B478-4B60-A22E-0F3A887C5F2E}" destId="{63BF1123-4807-4CCE-9833-7D27760D94D5}" srcOrd="4" destOrd="0" parTransId="{7A1A466A-F2D4-4E73-9B3D-9D10BBEC47CD}" sibTransId="{9F781234-9304-4262-BDE7-E885D2EDCF9C}"/>
    <dgm:cxn modelId="{9ED48949-F3BA-4AEC-893F-1034940013A0}" srcId="{B39F6E61-B478-4B60-A22E-0F3A887C5F2E}" destId="{8973EC9D-55CE-4321-8E83-4FA10883DB2B}" srcOrd="3" destOrd="0" parTransId="{FC4C1851-272B-4734-B8DB-5C507E7667F9}" sibTransId="{1EC41882-95B8-438B-A46D-2F196858E175}"/>
    <dgm:cxn modelId="{38648889-158B-446F-BC15-6F3F35960268}" type="presOf" srcId="{97A913D9-25CD-434D-9FE4-151BF9F0651C}" destId="{25258640-9B59-4DAC-BBDA-9A867BEEAAB3}" srcOrd="0" destOrd="0" presId="urn:microsoft.com/office/officeart/2005/8/layout/radial2"/>
    <dgm:cxn modelId="{3F739DDE-C3B7-4240-8011-EB9F5FF81FDF}" type="presOf" srcId="{5FCBF78D-1A50-44FA-9801-17E8F542112C}" destId="{19CC04CB-E634-495E-BAC5-CD23DE2F5378}" srcOrd="0" destOrd="0" presId="urn:microsoft.com/office/officeart/2005/8/layout/radial2"/>
    <dgm:cxn modelId="{C12D7D41-A4C5-4830-81C8-649CBC51F1EF}" type="presOf" srcId="{79DD5A9C-687E-4132-B76D-C41E0ADEA0B8}" destId="{A648E338-6DB1-450F-BCD6-C197014DD57D}" srcOrd="0" destOrd="0" presId="urn:microsoft.com/office/officeart/2005/8/layout/radial2"/>
    <dgm:cxn modelId="{1E5ADA26-272A-4A77-8BC2-0636BF107599}" type="presParOf" srcId="{39D835C4-DCD9-4CDC-9CE7-17822703197E}" destId="{EC36A7BE-4DF4-4FB2-800C-2B19A61BA9C2}" srcOrd="0" destOrd="0" presId="urn:microsoft.com/office/officeart/2005/8/layout/radial2"/>
    <dgm:cxn modelId="{27078709-B77E-4ACD-A0C0-2671A239A8DE}" type="presParOf" srcId="{EC36A7BE-4DF4-4FB2-800C-2B19A61BA9C2}" destId="{7EF38018-C8DF-457C-BC94-B7FEFAB0736C}" srcOrd="0" destOrd="0" presId="urn:microsoft.com/office/officeart/2005/8/layout/radial2"/>
    <dgm:cxn modelId="{14D05ED4-EF13-437A-9645-6C5D4C8178BC}" type="presParOf" srcId="{7EF38018-C8DF-457C-BC94-B7FEFAB0736C}" destId="{2759C452-74A7-4EE5-A2AC-AFA9F5B58642}" srcOrd="0" destOrd="0" presId="urn:microsoft.com/office/officeart/2005/8/layout/radial2"/>
    <dgm:cxn modelId="{7A3C51C9-6AD0-4C6A-AC45-93E537A877F8}" type="presParOf" srcId="{7EF38018-C8DF-457C-BC94-B7FEFAB0736C}" destId="{EED4533E-E597-4C50-9AE8-60DB888202DC}" srcOrd="1" destOrd="0" presId="urn:microsoft.com/office/officeart/2005/8/layout/radial2"/>
    <dgm:cxn modelId="{B57E221F-F5DF-4B78-B294-8E3AC158A6AC}" type="presParOf" srcId="{EC36A7BE-4DF4-4FB2-800C-2B19A61BA9C2}" destId="{08AC1C75-6AE3-4432-B58B-53ED4793C716}" srcOrd="1" destOrd="0" presId="urn:microsoft.com/office/officeart/2005/8/layout/radial2"/>
    <dgm:cxn modelId="{8977D29B-36D8-4DC8-BA3F-AAB8BC8A05C9}" type="presParOf" srcId="{EC36A7BE-4DF4-4FB2-800C-2B19A61BA9C2}" destId="{B10EF63C-F44A-431A-B4D0-AD62E2D69F66}" srcOrd="2" destOrd="0" presId="urn:microsoft.com/office/officeart/2005/8/layout/radial2"/>
    <dgm:cxn modelId="{85585FA1-870A-4438-8C52-D142C589F462}" type="presParOf" srcId="{B10EF63C-F44A-431A-B4D0-AD62E2D69F66}" destId="{25258640-9B59-4DAC-BBDA-9A867BEEAAB3}" srcOrd="0" destOrd="0" presId="urn:microsoft.com/office/officeart/2005/8/layout/radial2"/>
    <dgm:cxn modelId="{A6DFB9F9-C69D-4F2E-9870-EE4B4DA3F935}" type="presParOf" srcId="{B10EF63C-F44A-431A-B4D0-AD62E2D69F66}" destId="{8A97C839-9FD0-4EB6-B11C-041DCB9CF9E0}" srcOrd="1" destOrd="0" presId="urn:microsoft.com/office/officeart/2005/8/layout/radial2"/>
    <dgm:cxn modelId="{D7371470-DE7E-4C98-9E52-0930F2068C11}" type="presParOf" srcId="{EC36A7BE-4DF4-4FB2-800C-2B19A61BA9C2}" destId="{C21F5989-C848-4BAD-BD4B-213DDA690C7D}" srcOrd="3" destOrd="0" presId="urn:microsoft.com/office/officeart/2005/8/layout/radial2"/>
    <dgm:cxn modelId="{68B6C296-120E-4C1D-A660-23583B6BDDDA}" type="presParOf" srcId="{EC36A7BE-4DF4-4FB2-800C-2B19A61BA9C2}" destId="{22F1EB81-9D37-4FBE-A5D7-47CA57354F1C}" srcOrd="4" destOrd="0" presId="urn:microsoft.com/office/officeart/2005/8/layout/radial2"/>
    <dgm:cxn modelId="{B2268F55-8D5D-4376-85DB-8E0E5B0DECB7}" type="presParOf" srcId="{22F1EB81-9D37-4FBE-A5D7-47CA57354F1C}" destId="{19CC04CB-E634-495E-BAC5-CD23DE2F5378}" srcOrd="0" destOrd="0" presId="urn:microsoft.com/office/officeart/2005/8/layout/radial2"/>
    <dgm:cxn modelId="{24525CFB-8097-41FF-BD53-6CE97510EE34}" type="presParOf" srcId="{22F1EB81-9D37-4FBE-A5D7-47CA57354F1C}" destId="{97D85272-6127-45AC-A4BB-A64ACE6D667E}" srcOrd="1" destOrd="0" presId="urn:microsoft.com/office/officeart/2005/8/layout/radial2"/>
    <dgm:cxn modelId="{BDB70A04-A465-43F6-BC25-44F33CB3CCD6}" type="presParOf" srcId="{EC36A7BE-4DF4-4FB2-800C-2B19A61BA9C2}" destId="{BCA48F1C-A018-4A0A-A801-F3B54EC32629}" srcOrd="5" destOrd="0" presId="urn:microsoft.com/office/officeart/2005/8/layout/radial2"/>
    <dgm:cxn modelId="{B33A8EFE-0F28-4C5E-B7F5-182F2AF011A8}" type="presParOf" srcId="{EC36A7BE-4DF4-4FB2-800C-2B19A61BA9C2}" destId="{F096211D-681A-4267-983A-150E26ADD7E0}" srcOrd="6" destOrd="0" presId="urn:microsoft.com/office/officeart/2005/8/layout/radial2"/>
    <dgm:cxn modelId="{AA515B62-2B9B-47A1-92D2-82EB80B14546}" type="presParOf" srcId="{F096211D-681A-4267-983A-150E26ADD7E0}" destId="{A648E338-6DB1-450F-BCD6-C197014DD57D}" srcOrd="0" destOrd="0" presId="urn:microsoft.com/office/officeart/2005/8/layout/radial2"/>
    <dgm:cxn modelId="{BBDD36A5-6781-4877-86C0-F4AE311199D4}" type="presParOf" srcId="{F096211D-681A-4267-983A-150E26ADD7E0}" destId="{6B5A3815-3BD5-49C3-B694-A39430D03649}" srcOrd="1" destOrd="0" presId="urn:microsoft.com/office/officeart/2005/8/layout/radial2"/>
    <dgm:cxn modelId="{1415D5D8-404E-4969-A215-E5E65609164C}" type="presParOf" srcId="{EC36A7BE-4DF4-4FB2-800C-2B19A61BA9C2}" destId="{6346EBA5-3979-45FE-8E90-3AC547F5BD84}" srcOrd="7" destOrd="0" presId="urn:microsoft.com/office/officeart/2005/8/layout/radial2"/>
    <dgm:cxn modelId="{9590EE2B-8B47-4C82-9636-3E26628BDF1C}" type="presParOf" srcId="{EC36A7BE-4DF4-4FB2-800C-2B19A61BA9C2}" destId="{5022B7E0-CAC4-42B0-AEB5-64566C1DDEBE}" srcOrd="8" destOrd="0" presId="urn:microsoft.com/office/officeart/2005/8/layout/radial2"/>
    <dgm:cxn modelId="{08AE5135-40BD-4BB5-A1CB-12FCF972D536}" type="presParOf" srcId="{5022B7E0-CAC4-42B0-AEB5-64566C1DDEBE}" destId="{C6152DA7-361D-47FF-9803-D8A77874666A}" srcOrd="0" destOrd="0" presId="urn:microsoft.com/office/officeart/2005/8/layout/radial2"/>
    <dgm:cxn modelId="{7FB802EC-B9BC-4CEC-A572-65B536F81DEE}" type="presParOf" srcId="{5022B7E0-CAC4-42B0-AEB5-64566C1DDEBE}" destId="{294A1BF5-4A7D-471B-903F-BAA4CDF5A4D2}" srcOrd="1" destOrd="0" presId="urn:microsoft.com/office/officeart/2005/8/layout/radial2"/>
    <dgm:cxn modelId="{8BBA671B-5595-4DAB-9BDD-FC3BBCEAAF33}" type="presParOf" srcId="{EC36A7BE-4DF4-4FB2-800C-2B19A61BA9C2}" destId="{9C0B921D-6B08-43AC-ACA5-ADF6DD2A9DD1}" srcOrd="9" destOrd="0" presId="urn:microsoft.com/office/officeart/2005/8/layout/radial2"/>
    <dgm:cxn modelId="{E03E3F85-E33F-4B27-96AE-A9D7FCA96F02}" type="presParOf" srcId="{EC36A7BE-4DF4-4FB2-800C-2B19A61BA9C2}" destId="{45DE9D2D-2E1C-40EE-A26E-5589F22AFDFE}" srcOrd="10" destOrd="0" presId="urn:microsoft.com/office/officeart/2005/8/layout/radial2"/>
    <dgm:cxn modelId="{822CCE12-9B1B-4DF8-8F37-717504D1EC16}" type="presParOf" srcId="{45DE9D2D-2E1C-40EE-A26E-5589F22AFDFE}" destId="{794B9713-1498-4A62-AEC8-2AFC38A94AA8}" srcOrd="0" destOrd="0" presId="urn:microsoft.com/office/officeart/2005/8/layout/radial2"/>
    <dgm:cxn modelId="{DBEED47E-2C9B-491F-AB35-486C856396A6}" type="presParOf" srcId="{45DE9D2D-2E1C-40EE-A26E-5589F22AFDFE}" destId="{05B4841D-7E58-48E5-9AF8-B11090DCF3FB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79FE8A-75E8-4EFE-A41F-C8E5B50D04A6}">
      <dsp:nvSpPr>
        <dsp:cNvPr id="0" name=""/>
        <dsp:cNvSpPr/>
      </dsp:nvSpPr>
      <dsp:spPr>
        <a:xfrm>
          <a:off x="0" y="29032"/>
          <a:ext cx="2528394" cy="49822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/>
            <a:t>Data Linkages</a:t>
          </a:r>
          <a:endParaRPr lang="en-US" sz="2200" b="1" kern="1200" dirty="0"/>
        </a:p>
      </dsp:txBody>
      <dsp:txXfrm>
        <a:off x="0" y="29032"/>
        <a:ext cx="2528394" cy="498224"/>
      </dsp:txXfrm>
    </dsp:sp>
    <dsp:sp modelId="{284206F0-3EF8-4A6C-80CC-776EEC3A0E19}">
      <dsp:nvSpPr>
        <dsp:cNvPr id="0" name=""/>
        <dsp:cNvSpPr/>
      </dsp:nvSpPr>
      <dsp:spPr>
        <a:xfrm>
          <a:off x="0" y="556290"/>
          <a:ext cx="2528394" cy="1306619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1">
              <a:lumMod val="50000"/>
              <a:alpha val="9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b="0" kern="1200" dirty="0" smtClean="0"/>
            <a:t>Claims</a:t>
          </a:r>
          <a:endParaRPr lang="en-US" sz="1400" b="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b="0" kern="1200" dirty="0" smtClean="0"/>
            <a:t>Death Registry</a:t>
          </a:r>
          <a:endParaRPr lang="en-US" sz="1400" b="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b="0" kern="1200" dirty="0" smtClean="0"/>
            <a:t>Hospital Discharge</a:t>
          </a:r>
          <a:endParaRPr lang="en-US" sz="1400" b="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b="0" kern="1200" dirty="0" smtClean="0"/>
            <a:t>Patient Reported Outcomes</a:t>
          </a:r>
          <a:endParaRPr lang="en-US" sz="1400" b="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b="0" kern="1200" dirty="0" smtClean="0"/>
            <a:t>Genomics</a:t>
          </a:r>
          <a:endParaRPr lang="en-US" sz="1400" b="0" kern="1200" dirty="0"/>
        </a:p>
      </dsp:txBody>
      <dsp:txXfrm>
        <a:off x="0" y="556290"/>
        <a:ext cx="2528394" cy="130661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0B921D-6B08-43AC-ACA5-ADF6DD2A9DD1}">
      <dsp:nvSpPr>
        <dsp:cNvPr id="0" name=""/>
        <dsp:cNvSpPr/>
      </dsp:nvSpPr>
      <dsp:spPr>
        <a:xfrm rot="7477425">
          <a:off x="3053807" y="2933642"/>
          <a:ext cx="1205759" cy="34189"/>
        </a:xfrm>
        <a:custGeom>
          <a:avLst/>
          <a:gdLst/>
          <a:ahLst/>
          <a:cxnLst/>
          <a:rect l="0" t="0" r="0" b="0"/>
          <a:pathLst>
            <a:path>
              <a:moveTo>
                <a:pt x="0" y="17094"/>
              </a:moveTo>
              <a:lnTo>
                <a:pt x="1205759" y="17094"/>
              </a:lnTo>
            </a:path>
          </a:pathLst>
        </a:custGeom>
        <a:noFill/>
        <a:ln w="127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46EBA5-3979-45FE-8E90-3AC547F5BD84}">
      <dsp:nvSpPr>
        <dsp:cNvPr id="0" name=""/>
        <dsp:cNvSpPr/>
      </dsp:nvSpPr>
      <dsp:spPr>
        <a:xfrm rot="9090390">
          <a:off x="2839325" y="2514910"/>
          <a:ext cx="1101158" cy="34189"/>
        </a:xfrm>
        <a:custGeom>
          <a:avLst/>
          <a:gdLst/>
          <a:ahLst/>
          <a:cxnLst/>
          <a:rect l="0" t="0" r="0" b="0"/>
          <a:pathLst>
            <a:path>
              <a:moveTo>
                <a:pt x="0" y="17094"/>
              </a:moveTo>
              <a:lnTo>
                <a:pt x="1101158" y="17094"/>
              </a:lnTo>
            </a:path>
          </a:pathLst>
        </a:custGeom>
        <a:noFill/>
        <a:ln w="127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A48F1C-A018-4A0A-A801-F3B54EC32629}">
      <dsp:nvSpPr>
        <dsp:cNvPr id="0" name=""/>
        <dsp:cNvSpPr/>
      </dsp:nvSpPr>
      <dsp:spPr>
        <a:xfrm rot="10800000">
          <a:off x="2766881" y="2032273"/>
          <a:ext cx="1106911" cy="34189"/>
        </a:xfrm>
        <a:custGeom>
          <a:avLst/>
          <a:gdLst/>
          <a:ahLst/>
          <a:cxnLst/>
          <a:rect l="0" t="0" r="0" b="0"/>
          <a:pathLst>
            <a:path>
              <a:moveTo>
                <a:pt x="0" y="17094"/>
              </a:moveTo>
              <a:lnTo>
                <a:pt x="1106911" y="17094"/>
              </a:lnTo>
            </a:path>
          </a:pathLst>
        </a:custGeom>
        <a:noFill/>
        <a:ln w="127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1F5989-C848-4BAD-BD4B-213DDA690C7D}">
      <dsp:nvSpPr>
        <dsp:cNvPr id="0" name=""/>
        <dsp:cNvSpPr/>
      </dsp:nvSpPr>
      <dsp:spPr>
        <a:xfrm rot="12509610">
          <a:off x="2839325" y="1549636"/>
          <a:ext cx="1101158" cy="34189"/>
        </a:xfrm>
        <a:custGeom>
          <a:avLst/>
          <a:gdLst/>
          <a:ahLst/>
          <a:cxnLst/>
          <a:rect l="0" t="0" r="0" b="0"/>
          <a:pathLst>
            <a:path>
              <a:moveTo>
                <a:pt x="0" y="17094"/>
              </a:moveTo>
              <a:lnTo>
                <a:pt x="1101158" y="17094"/>
              </a:lnTo>
            </a:path>
          </a:pathLst>
        </a:custGeom>
        <a:noFill/>
        <a:ln w="127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AC1C75-6AE3-4432-B58B-53ED4793C716}">
      <dsp:nvSpPr>
        <dsp:cNvPr id="0" name=""/>
        <dsp:cNvSpPr/>
      </dsp:nvSpPr>
      <dsp:spPr>
        <a:xfrm rot="14134614">
          <a:off x="3087748" y="1145575"/>
          <a:ext cx="1167285" cy="34189"/>
        </a:xfrm>
        <a:custGeom>
          <a:avLst/>
          <a:gdLst/>
          <a:ahLst/>
          <a:cxnLst/>
          <a:rect l="0" t="0" r="0" b="0"/>
          <a:pathLst>
            <a:path>
              <a:moveTo>
                <a:pt x="0" y="17094"/>
              </a:moveTo>
              <a:lnTo>
                <a:pt x="1167285" y="17094"/>
              </a:lnTo>
            </a:path>
          </a:pathLst>
        </a:custGeom>
        <a:noFill/>
        <a:ln w="127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D4533E-E597-4C50-9AE8-60DB888202DC}">
      <dsp:nvSpPr>
        <dsp:cNvPr id="0" name=""/>
        <dsp:cNvSpPr/>
      </dsp:nvSpPr>
      <dsp:spPr>
        <a:xfrm>
          <a:off x="3492160" y="1424852"/>
          <a:ext cx="1573782" cy="1570065"/>
        </a:xfrm>
        <a:prstGeom prst="roundRect">
          <a:avLst/>
        </a:prstGeom>
        <a:solidFill>
          <a:schemeClr val="accent1"/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</dsp:sp>
    <dsp:sp modelId="{25258640-9B59-4DAC-BBDA-9A867BEEAAB3}">
      <dsp:nvSpPr>
        <dsp:cNvPr id="0" name=""/>
        <dsp:cNvSpPr/>
      </dsp:nvSpPr>
      <dsp:spPr>
        <a:xfrm>
          <a:off x="2743355" y="-16059"/>
          <a:ext cx="764202" cy="764202"/>
        </a:xfrm>
        <a:prstGeom prst="ellipse">
          <a:avLst/>
        </a:prstGeom>
        <a:noFill/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kern="1200" dirty="0"/>
        </a:p>
      </dsp:txBody>
      <dsp:txXfrm>
        <a:off x="2855270" y="95856"/>
        <a:ext cx="540372" cy="540372"/>
      </dsp:txXfrm>
    </dsp:sp>
    <dsp:sp modelId="{19CC04CB-E634-495E-BAC5-CD23DE2F5378}">
      <dsp:nvSpPr>
        <dsp:cNvPr id="0" name=""/>
        <dsp:cNvSpPr/>
      </dsp:nvSpPr>
      <dsp:spPr>
        <a:xfrm>
          <a:off x="2253362" y="790993"/>
          <a:ext cx="694729" cy="694729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200" b="1" kern="1200" dirty="0"/>
        </a:p>
      </dsp:txBody>
      <dsp:txXfrm>
        <a:off x="2355103" y="892734"/>
        <a:ext cx="491247" cy="491247"/>
      </dsp:txXfrm>
    </dsp:sp>
    <dsp:sp modelId="{A648E338-6DB1-450F-BCD6-C197014DD57D}">
      <dsp:nvSpPr>
        <dsp:cNvPr id="0" name=""/>
        <dsp:cNvSpPr/>
      </dsp:nvSpPr>
      <dsp:spPr>
        <a:xfrm>
          <a:off x="2072151" y="1702003"/>
          <a:ext cx="694729" cy="694729"/>
        </a:xfrm>
        <a:prstGeom prst="ellipse">
          <a:avLst/>
        </a:prstGeom>
        <a:noFill/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200" b="1" kern="1200" dirty="0"/>
        </a:p>
      </dsp:txBody>
      <dsp:txXfrm>
        <a:off x="2173892" y="1803744"/>
        <a:ext cx="491247" cy="491247"/>
      </dsp:txXfrm>
    </dsp:sp>
    <dsp:sp modelId="{C6152DA7-361D-47FF-9803-D8A77874666A}">
      <dsp:nvSpPr>
        <dsp:cNvPr id="0" name=""/>
        <dsp:cNvSpPr/>
      </dsp:nvSpPr>
      <dsp:spPr>
        <a:xfrm>
          <a:off x="2253362" y="2613012"/>
          <a:ext cx="694729" cy="694729"/>
        </a:xfrm>
        <a:prstGeom prst="ellipse">
          <a:avLst/>
        </a:prstGeom>
        <a:noFill/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200" b="1" kern="1200" dirty="0"/>
        </a:p>
      </dsp:txBody>
      <dsp:txXfrm>
        <a:off x="2355103" y="2714753"/>
        <a:ext cx="491247" cy="491247"/>
      </dsp:txXfrm>
    </dsp:sp>
    <dsp:sp modelId="{794B9713-1498-4A62-AEC8-2AFC38A94AA8}">
      <dsp:nvSpPr>
        <dsp:cNvPr id="0" name=""/>
        <dsp:cNvSpPr/>
      </dsp:nvSpPr>
      <dsp:spPr>
        <a:xfrm>
          <a:off x="2769407" y="3385329"/>
          <a:ext cx="694729" cy="694729"/>
        </a:xfrm>
        <a:prstGeom prst="ellipse">
          <a:avLst/>
        </a:prstGeom>
        <a:noFill/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200" b="1" kern="1200" dirty="0"/>
        </a:p>
      </dsp:txBody>
      <dsp:txXfrm>
        <a:off x="2871148" y="3487070"/>
        <a:ext cx="491247" cy="49124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017C1462-3AD3-42E5-9165-67BF14D38235}" type="datetimeFigureOut">
              <a:rPr lang="en-US"/>
              <a:pPr>
                <a:defRPr/>
              </a:pPr>
              <a:t>5/9/2018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9F6AC8D-F18F-4AC5-B661-BFC44AACDD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3282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518E33C-1DCC-4AAC-82CB-665AE46373BC}" type="slidenum">
              <a:rPr lang="en-US" smtClean="0"/>
              <a:pPr/>
              <a:t>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286363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6AA261-6EBE-42F8-9158-B5E958B10909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5669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The Global Patient Identifier</a:t>
            </a:r>
            <a:r>
              <a:rPr lang="en-US" baseline="0" dirty="0" smtClean="0">
                <a:solidFill>
                  <a:srgbClr val="FF0000"/>
                </a:solidFill>
              </a:rPr>
              <a:t> solution uses a hashing and matching algorithm to de-duplicate and link patient records across different sources. Using this, we aggregate clinical data from partner systems into a Combined DataMart containing longitudinal patient records.</a:t>
            </a:r>
          </a:p>
          <a:p>
            <a:endParaRPr lang="en-US" baseline="0" dirty="0" smtClean="0">
              <a:solidFill>
                <a:srgbClr val="FF0000"/>
              </a:solidFill>
            </a:endParaRPr>
          </a:p>
          <a:p>
            <a:r>
              <a:rPr lang="en-US" baseline="0" dirty="0" smtClean="0">
                <a:solidFill>
                  <a:srgbClr val="FF0000"/>
                </a:solidFill>
              </a:rPr>
              <a:t>We also use the GPID solution to link clinical data with other sources, like claims data.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646817-6917-458E-B1C5-C35752ACE2A1}" type="slidenum">
              <a:rPr lang="en-US" smtClean="0">
                <a:solidFill>
                  <a:prstClr val="black"/>
                </a:solidFill>
              </a:rPr>
              <a:pPr/>
              <a:t>12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93638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EAAA6-F481-45F2-937B-2F71FC50378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A4BA9-E5E1-4B97-AE3A-C4BE6503534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1186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AD8E7-D5DD-4741-B9E0-106061F9641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A4BA9-E5E1-4B97-AE3A-C4BE6503534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23058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0BBD2-BE0F-4D99-8BE2-FAEACFA2927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A4BA9-E5E1-4B97-AE3A-C4BE6503534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35376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F0309-093B-4D6A-939D-1695447FB5D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A4BA9-E5E1-4B97-AE3A-C4BE6503534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48565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9B14A-81A9-42E5-A92C-C20E78944A2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A4BA9-E5E1-4B97-AE3A-C4BE6503534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47646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5640D-FE35-4E74-AD8D-F4F7C1E6494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A4BA9-E5E1-4B97-AE3A-C4BE6503534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30366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B0B75-0CA4-46E9-8633-F6F66AC66A8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A4BA9-E5E1-4B97-AE3A-C4BE6503534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33419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BCA69-6F95-43D2-BF77-CB12E254BF1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A4BA9-E5E1-4B97-AE3A-C4BE6503534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58890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799D6-0CA6-4C54-B434-86862EDEA62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A4BA9-E5E1-4B97-AE3A-C4BE6503534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02572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FBCC3-E1E6-46A7-96A4-A15C3CEECBF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A4BA9-E5E1-4B97-AE3A-C4BE6503534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6450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F0309-093B-4D6A-939D-1695447FB5D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A4BA9-E5E1-4B97-AE3A-C4BE6503534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107954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9EFD5-8DF9-46F3-BA01-2737B5FC792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A4BA9-E5E1-4B97-AE3A-C4BE6503534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0426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EAAA6-F481-45F2-937B-2F71FC50378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A4BA9-E5E1-4B97-AE3A-C4BE6503534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46895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AD8E7-D5DD-4741-B9E0-106061F9641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A4BA9-E5E1-4B97-AE3A-C4BE6503534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27445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0BBD2-BE0F-4D99-8BE2-FAEACFA2927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A4BA9-E5E1-4B97-AE3A-C4BE6503534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977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9B14A-81A9-42E5-A92C-C20E78944A2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A4BA9-E5E1-4B97-AE3A-C4BE6503534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0521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5640D-FE35-4E74-AD8D-F4F7C1E6494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A4BA9-E5E1-4B97-AE3A-C4BE6503534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160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B0B75-0CA4-46E9-8633-F6F66AC66A8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A4BA9-E5E1-4B97-AE3A-C4BE6503534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4837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BCA69-6F95-43D2-BF77-CB12E254BF1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A4BA9-E5E1-4B97-AE3A-C4BE6503534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9143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799D6-0CA6-4C54-B434-86862EDEA62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A4BA9-E5E1-4B97-AE3A-C4BE6503534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8036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FBCC3-E1E6-46A7-96A4-A15C3CEECBF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A4BA9-E5E1-4B97-AE3A-C4BE6503534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7647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9EFD5-8DF9-46F3-BA01-2737B5FC792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A4BA9-E5E1-4B97-AE3A-C4BE6503534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7693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8"/>
          <p:cNvSpPr>
            <a:spLocks noChangeArrowheads="1"/>
          </p:cNvSpPr>
          <p:nvPr userDrawn="1"/>
        </p:nvSpPr>
        <p:spPr bwMode="auto">
          <a:xfrm rot="10800000">
            <a:off x="0" y="2133600"/>
            <a:ext cx="9144000" cy="4724400"/>
          </a:xfrm>
          <a:prstGeom prst="rect">
            <a:avLst/>
          </a:prstGeom>
          <a:gradFill flip="none" rotWithShape="1">
            <a:gsLst>
              <a:gs pos="0">
                <a:srgbClr val="83D1E5">
                  <a:tint val="66000"/>
                  <a:satMod val="160000"/>
                  <a:alpha val="69000"/>
                </a:srgbClr>
              </a:gs>
              <a:gs pos="39000">
                <a:srgbClr val="83D1E5">
                  <a:tint val="44500"/>
                  <a:satMod val="160000"/>
                  <a:alpha val="73000"/>
                </a:srgbClr>
              </a:gs>
              <a:gs pos="92000">
                <a:schemeClr val="bg1"/>
              </a:gs>
            </a:gsLst>
            <a:lin ang="540000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99" y="2239251"/>
            <a:ext cx="4572001" cy="4618749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>
            <a:off x="304800" y="6312932"/>
            <a:ext cx="3657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latin typeface="Akko Pro Medium" pitchFamily="34" charset="0"/>
              </a:rPr>
              <a:t>Research Action for Health Network</a:t>
            </a:r>
            <a:endParaRPr lang="en-US" sz="1400" dirty="0">
              <a:solidFill>
                <a:schemeClr val="bg1"/>
              </a:solidFill>
              <a:latin typeface="Akko Pro Medium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28600"/>
            <a:ext cx="1295400" cy="118965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1C8E5D31-2607-4E12-B120-77EE25983225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5/9/2018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BE0A4BA9-E5E1-4B97-AE3A-C4BE65035348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523656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1C8E5D31-2607-4E12-B120-77EE25983225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5/9/2018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BE0A4BA9-E5E1-4B97-AE3A-C4BE65035348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589790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.xml"/><Relationship Id="rId13" Type="http://schemas.openxmlformats.org/officeDocument/2006/relationships/diagramLayout" Target="../diagrams/layout2.xml"/><Relationship Id="rId3" Type="http://schemas.openxmlformats.org/officeDocument/2006/relationships/image" Target="../media/image12.png"/><Relationship Id="rId7" Type="http://schemas.openxmlformats.org/officeDocument/2006/relationships/diagramData" Target="../diagrams/data1.xml"/><Relationship Id="rId12" Type="http://schemas.openxmlformats.org/officeDocument/2006/relationships/diagramData" Target="../diagrams/data2.xml"/><Relationship Id="rId17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6" Type="http://schemas.microsoft.com/office/2007/relationships/diagramDrawing" Target="../diagrams/drawing2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7.gif"/><Relationship Id="rId11" Type="http://schemas.microsoft.com/office/2007/relationships/diagramDrawing" Target="../diagrams/drawing1.xml"/><Relationship Id="rId5" Type="http://schemas.openxmlformats.org/officeDocument/2006/relationships/image" Target="../media/image14.png"/><Relationship Id="rId15" Type="http://schemas.openxmlformats.org/officeDocument/2006/relationships/diagramColors" Target="../diagrams/colors2.xml"/><Relationship Id="rId10" Type="http://schemas.openxmlformats.org/officeDocument/2006/relationships/diagramColors" Target="../diagrams/colors1.xml"/><Relationship Id="rId4" Type="http://schemas.openxmlformats.org/officeDocument/2006/relationships/image" Target="../media/image13.png"/><Relationship Id="rId9" Type="http://schemas.openxmlformats.org/officeDocument/2006/relationships/diagramQuickStyle" Target="../diagrams/quickStyle1.xml"/><Relationship Id="rId1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eachnet.org/resources/forms/" TargetMode="Externa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4.png"/><Relationship Id="rId7" Type="http://schemas.openxmlformats.org/officeDocument/2006/relationships/image" Target="../media/image7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hyperlink" Target="http://www.google.com/url?sa=i&amp;rct=j&amp;q=&amp;esrc=s&amp;source=images&amp;cd=&amp;cad=rja&amp;docid=k9qt0d6A9SAUqM&amp;tbnid=63dJ8OiQgJ7LiM:&amp;ved=0CAUQjRw&amp;url=http://siliconbayounews.com/2011/08/11/pennington-biomedical-research-center-grabs-6-million-grant-for-research/&amp;ei=5Y7hUrbPJYThqAG2yYB4&amp;bvm=bv.59568121,d.aWM&amp;psig=AFQjCNFI_OTU5iy4oax8RcJnEO8UcvdG4w&amp;ust=1390600278099052" TargetMode="External"/><Relationship Id="rId4" Type="http://schemas.openxmlformats.org/officeDocument/2006/relationships/image" Target="../media/image5.jpeg"/><Relationship Id="rId9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9"/>
          <p:cNvSpPr>
            <a:spLocks noGrp="1" noChangeArrowheads="1"/>
          </p:cNvSpPr>
          <p:nvPr>
            <p:ph type="ctrTitle"/>
          </p:nvPr>
        </p:nvSpPr>
        <p:spPr bwMode="auto">
          <a:xfrm>
            <a:off x="685800" y="1676400"/>
            <a:ext cx="7772400" cy="14700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5000" b="1" dirty="0" err="1" smtClean="0">
                <a:solidFill>
                  <a:srgbClr val="0070C0"/>
                </a:solidFill>
                <a:latin typeface="Calibri Light" panose="020F0302020204030204" pitchFamily="34" charset="0"/>
              </a:rPr>
              <a:t>REACHnet</a:t>
            </a:r>
            <a:r>
              <a:rPr lang="en-US" sz="5000" b="1" dirty="0" smtClean="0">
                <a:solidFill>
                  <a:srgbClr val="0070C0"/>
                </a:solidFill>
                <a:latin typeface="Calibri Light" panose="020F0302020204030204" pitchFamily="34" charset="0"/>
              </a:rPr>
              <a:t>:</a:t>
            </a:r>
            <a:r>
              <a:rPr lang="en-US" dirty="0" smtClean="0">
                <a:solidFill>
                  <a:srgbClr val="0070C0"/>
                </a:solidFill>
                <a:latin typeface="Calibri Light" panose="020F0302020204030204" pitchFamily="34" charset="0"/>
              </a:rPr>
              <a:t/>
            </a:r>
            <a:br>
              <a:rPr lang="en-US" dirty="0" smtClean="0">
                <a:solidFill>
                  <a:srgbClr val="0070C0"/>
                </a:solidFill>
                <a:latin typeface="Calibri Light" panose="020F0302020204030204" pitchFamily="34" charset="0"/>
              </a:rPr>
            </a:br>
            <a:r>
              <a:rPr lang="en-US" sz="3600" dirty="0" smtClean="0">
                <a:solidFill>
                  <a:srgbClr val="0070C0"/>
                </a:solidFill>
                <a:latin typeface="Calibri Light" panose="020F0302020204030204" pitchFamily="34" charset="0"/>
              </a:rPr>
              <a:t>Research Action for Health Network</a:t>
            </a:r>
          </a:p>
        </p:txBody>
      </p:sp>
      <p:sp>
        <p:nvSpPr>
          <p:cNvPr id="2051" name="Subtitle 4"/>
          <p:cNvSpPr>
            <a:spLocks noGrp="1"/>
          </p:cNvSpPr>
          <p:nvPr>
            <p:ph type="subTitle" idx="1"/>
          </p:nvPr>
        </p:nvSpPr>
        <p:spPr bwMode="auto">
          <a:xfrm>
            <a:off x="1066800" y="3048000"/>
            <a:ext cx="7010400" cy="1752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1800" dirty="0" smtClean="0">
                <a:solidFill>
                  <a:srgbClr val="92D050"/>
                </a:solidFill>
                <a:latin typeface="Calibri" panose="020F0502020204030204" pitchFamily="34" charset="0"/>
              </a:rPr>
              <a:t>(Formerly known as the Louisiana Clinical Data Research Network)</a:t>
            </a:r>
          </a:p>
          <a:p>
            <a:pPr eaLnBrk="1" hangingPunct="1"/>
            <a:endParaRPr lang="en-US" sz="2800" dirty="0">
              <a:solidFill>
                <a:srgbClr val="92D050"/>
              </a:solidFill>
              <a:latin typeface="Calibri" panose="020F0502020204030204" pitchFamily="34" charset="0"/>
            </a:endParaRPr>
          </a:p>
          <a:p>
            <a:pPr eaLnBrk="1" hangingPunct="1"/>
            <a:endParaRPr lang="en-US" sz="2800" dirty="0" smtClean="0">
              <a:solidFill>
                <a:srgbClr val="92D05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52400" y="3352800"/>
            <a:ext cx="8839200" cy="1716580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400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Beth Nauman, MPH, PhD</a:t>
            </a:r>
          </a:p>
          <a:p>
            <a:r>
              <a:rPr lang="en-US" sz="2400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Director, Health Services Research </a:t>
            </a:r>
          </a:p>
          <a:p>
            <a:r>
              <a:rPr lang="en-US" sz="2400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Louisiana Public Health </a:t>
            </a:r>
            <a:r>
              <a:rPr lang="en-US" sz="2400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Institute</a:t>
            </a:r>
          </a:p>
          <a:p>
            <a:endParaRPr lang="en-US" sz="2400" kern="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</a:endParaRPr>
          </a:p>
          <a:p>
            <a:r>
              <a:rPr lang="en-US" sz="2400" kern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bnauman@lphi.org</a:t>
            </a:r>
            <a:endParaRPr lang="en-US" sz="2400" kern="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066800" y="286604"/>
            <a:ext cx="8077200" cy="14507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-50" normalizeH="0" baseline="0" noProof="0" dirty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Calibri Light"/>
                <a:ea typeface="+mj-ea"/>
                <a:cs typeface="+mj-cs"/>
              </a:rPr>
              <a:t>Data Infrastructure</a:t>
            </a:r>
            <a:endParaRPr kumimoji="0" lang="en-US" sz="4800" b="1" i="0" u="none" strike="noStrike" kern="1200" cap="none" spc="-50" normalizeH="0" baseline="0" noProof="0" dirty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Calibri Light"/>
              <a:ea typeface="+mj-ea"/>
              <a:cs typeface="+mj-cs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 lnSpcReduction="1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marR="0" lvl="1" indent="-45720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1CADE4"/>
              </a:buClr>
              <a:buSzTx/>
              <a:buFont typeface="+mj-lt"/>
              <a:buAutoNum type="arabicPeriod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PCORnet Common Data Model</a:t>
            </a:r>
          </a:p>
          <a:p>
            <a:pPr marL="931863" marR="0" lvl="2" indent="-354013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1CADE4"/>
              </a:buClr>
              <a:buSzTx/>
              <a:buFont typeface="Calibri" pitchFamily="34" charset="0"/>
              <a:buChar char="◦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Enables efficient prep-to-research querying</a:t>
            </a:r>
          </a:p>
          <a:p>
            <a:pPr marL="931863" marR="0" lvl="2" indent="-354013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1CADE4"/>
              </a:buClr>
              <a:buSzTx/>
              <a:buFont typeface="Calibri" pitchFamily="34" charset="0"/>
              <a:buChar char="◦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Standardized clinical data prepared for retrospective/ prospective research</a:t>
            </a:r>
          </a:p>
          <a:p>
            <a:pPr marL="1115568" marR="0" lvl="3" indent="-45720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1CADE4"/>
              </a:buClr>
              <a:buSzTx/>
              <a:buFont typeface="Calibri" pitchFamily="34" charset="0"/>
              <a:buChar char="◦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457200" marR="0" lvl="1" indent="-45720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1CADE4"/>
              </a:buClr>
              <a:buSzTx/>
              <a:buFont typeface="+mj-lt"/>
              <a:buAutoNum type="arabicPeriod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Global patient identifier (GPID) allows for deduplication and matching of patient records</a:t>
            </a:r>
          </a:p>
          <a:p>
            <a:pPr marL="658368" marR="0" lvl="3" indent="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1CADE4"/>
              </a:buClr>
              <a:buSzTx/>
              <a:buFont typeface="Calibri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457200" marR="0" lvl="1" indent="-45720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1CADE4"/>
              </a:buClr>
              <a:buSzTx/>
              <a:buFont typeface="+mj-lt"/>
              <a:buAutoNum type="arabicPeriod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Ability to link data from other sources with clinical data (i.e. claims, patient-generated data)</a:t>
            </a:r>
          </a:p>
          <a:p>
            <a:pPr marL="91440" marR="0" lvl="0" indent="-9144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Font typeface="Calibri" panose="020F0502020204030204" pitchFamily="34" charset="0"/>
              <a:buChar char=" 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12093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377937"/>
            <a:ext cx="9143999" cy="5486399"/>
          </a:xfrm>
          <a:prstGeom prst="rect">
            <a:avLst/>
          </a:prstGeom>
        </p:spPr>
      </p:pic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347583" y="455605"/>
            <a:ext cx="7640721" cy="861774"/>
          </a:xfrm>
        </p:spPr>
        <p:txBody>
          <a:bodyPr>
            <a:noAutofit/>
          </a:bodyPr>
          <a:lstStyle/>
          <a:p>
            <a:r>
              <a:rPr lang="en-US" sz="4000" dirty="0" smtClean="0"/>
              <a:t>Common </a:t>
            </a:r>
            <a:r>
              <a:rPr lang="en-US" sz="4000" dirty="0"/>
              <a:t>Data Model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6241677" y="596911"/>
            <a:ext cx="2679657" cy="642853"/>
            <a:chOff x="6373357" y="6046958"/>
            <a:chExt cx="2679657" cy="642853"/>
          </a:xfrm>
        </p:grpSpPr>
        <p:sp>
          <p:nvSpPr>
            <p:cNvPr id="17" name="Oval 16"/>
            <p:cNvSpPr/>
            <p:nvPr/>
          </p:nvSpPr>
          <p:spPr>
            <a:xfrm>
              <a:off x="6373357" y="6080217"/>
              <a:ext cx="241258" cy="241258"/>
            </a:xfrm>
            <a:prstGeom prst="ellipse">
              <a:avLst/>
            </a:prstGeom>
            <a:solidFill>
              <a:schemeClr val="bg1">
                <a:alpha val="54000"/>
              </a:schemeClr>
            </a:solidFill>
            <a:ln w="28575" cmpd="sng">
              <a:solidFill>
                <a:srgbClr val="00AEEF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spcFirstLastPara="0" vert="horz" wrap="none" lIns="0" tIns="0" rIns="0" bIns="0" numCol="1" spcCol="1270" anchor="ctr" anchorCtr="1">
              <a:noAutofit/>
            </a:bodyPr>
            <a:lstStyle/>
            <a:p>
              <a:pPr algn="ctr" defTabSz="666750" fontAlgn="auto">
                <a:lnSpc>
                  <a:spcPct val="90000"/>
                </a:lnSpc>
                <a:spcAft>
                  <a:spcPts val="0"/>
                </a:spcAft>
              </a:pPr>
              <a:endParaRPr lang="en-US" sz="1400" b="1" dirty="0">
                <a:solidFill>
                  <a:srgbClr val="58595B"/>
                </a:solidFill>
              </a:endParaRPr>
            </a:p>
          </p:txBody>
        </p:sp>
        <p:sp>
          <p:nvSpPr>
            <p:cNvPr id="19" name="Oval 18"/>
            <p:cNvSpPr/>
            <p:nvPr/>
          </p:nvSpPr>
          <p:spPr>
            <a:xfrm>
              <a:off x="6373357" y="6415293"/>
              <a:ext cx="241258" cy="241258"/>
            </a:xfrm>
            <a:prstGeom prst="ellipse">
              <a:avLst/>
            </a:prstGeom>
            <a:solidFill>
              <a:schemeClr val="bg1">
                <a:alpha val="54000"/>
              </a:schemeClr>
            </a:solidFill>
            <a:ln w="28575" cmpd="sng">
              <a:solidFill>
                <a:srgbClr val="92D05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spcFirstLastPara="0" vert="horz" wrap="none" lIns="0" tIns="0" rIns="0" bIns="0" numCol="1" spcCol="1270" anchor="ctr" anchorCtr="1">
              <a:noAutofit/>
            </a:bodyPr>
            <a:lstStyle/>
            <a:p>
              <a:pPr algn="ctr" defTabSz="666750" fontAlgn="auto">
                <a:lnSpc>
                  <a:spcPct val="90000"/>
                </a:lnSpc>
                <a:spcAft>
                  <a:spcPts val="0"/>
                </a:spcAft>
              </a:pPr>
              <a:endParaRPr lang="en-US" sz="1400" b="1" dirty="0" smtClean="0">
                <a:solidFill>
                  <a:srgbClr val="58595B"/>
                </a:solidFill>
              </a:endParaRPr>
            </a:p>
          </p:txBody>
        </p:sp>
        <p:sp>
          <p:nvSpPr>
            <p:cNvPr id="3" name="Rectangle 2"/>
            <p:cNvSpPr/>
            <p:nvPr/>
          </p:nvSpPr>
          <p:spPr>
            <a:xfrm>
              <a:off x="6614615" y="6046958"/>
              <a:ext cx="2438399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58595B"/>
                  </a:solidFill>
                  <a:latin typeface="Calibri" panose="020F0502020204030204"/>
                </a:rPr>
                <a:t>Data domains in the CDM</a:t>
              </a:r>
              <a:endParaRPr lang="en-US" sz="1400" dirty="0">
                <a:solidFill>
                  <a:srgbClr val="001E61"/>
                </a:solidFill>
                <a:latin typeface="Calibri" panose="020F0502020204030204"/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6614614" y="6382034"/>
              <a:ext cx="2438399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58595B"/>
                  </a:solidFill>
                  <a:latin typeface="Calibri" panose="020F0502020204030204"/>
                </a:rPr>
                <a:t>Domains that can be added</a:t>
              </a:r>
              <a:endParaRPr lang="en-US" sz="1400">
                <a:solidFill>
                  <a:srgbClr val="001E61"/>
                </a:solidFill>
                <a:latin typeface="Calibri" panose="020F0502020204030204"/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869331" y="1783431"/>
            <a:ext cx="7405339" cy="4738338"/>
            <a:chOff x="1506589" y="1783431"/>
            <a:chExt cx="7405339" cy="4738338"/>
          </a:xfrm>
        </p:grpSpPr>
        <p:sp>
          <p:nvSpPr>
            <p:cNvPr id="14" name="Oval 13"/>
            <p:cNvSpPr/>
            <p:nvPr/>
          </p:nvSpPr>
          <p:spPr>
            <a:xfrm>
              <a:off x="4440512" y="4170125"/>
              <a:ext cx="1490472" cy="1490472"/>
            </a:xfrm>
            <a:prstGeom prst="ellipse">
              <a:avLst/>
            </a:prstGeom>
            <a:solidFill>
              <a:schemeClr val="bg1">
                <a:alpha val="54000"/>
              </a:schemeClr>
            </a:solidFill>
            <a:ln w="57150" cmpd="sng">
              <a:solidFill>
                <a:srgbClr val="00AEEF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spcFirstLastPara="0" vert="horz" wrap="none" lIns="0" tIns="0" rIns="0" bIns="0" numCol="1" spcCol="1270" anchor="ctr" anchorCtr="1">
              <a:noAutofit/>
            </a:bodyPr>
            <a:lstStyle/>
            <a:p>
              <a:pPr algn="ctr" defTabSz="666750" fontAlgn="auto">
                <a:lnSpc>
                  <a:spcPct val="90000"/>
                </a:lnSpc>
                <a:spcAft>
                  <a:spcPts val="0"/>
                </a:spcAft>
              </a:pPr>
              <a:r>
                <a:rPr lang="en-US" sz="1600" b="1" dirty="0" smtClean="0">
                  <a:solidFill>
                    <a:srgbClr val="58595B"/>
                  </a:solidFill>
                </a:rPr>
                <a:t>Procedures</a:t>
              </a:r>
              <a:endParaRPr lang="en-US" sz="1600" b="1" dirty="0">
                <a:solidFill>
                  <a:srgbClr val="58595B"/>
                </a:solidFill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2950040" y="5012125"/>
              <a:ext cx="1490472" cy="1490472"/>
            </a:xfrm>
            <a:prstGeom prst="ellipse">
              <a:avLst/>
            </a:prstGeom>
            <a:solidFill>
              <a:schemeClr val="bg1">
                <a:alpha val="54000"/>
              </a:schemeClr>
            </a:solidFill>
            <a:ln w="57150" cmpd="sng">
              <a:solidFill>
                <a:srgbClr val="00AEEF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spcFirstLastPara="0" vert="horz" wrap="none" lIns="0" tIns="0" rIns="0" bIns="0" numCol="1" spcCol="1270" anchor="ctr" anchorCtr="1">
              <a:noAutofit/>
            </a:bodyPr>
            <a:lstStyle/>
            <a:p>
              <a:pPr algn="ctr" defTabSz="666750" fontAlgn="auto">
                <a:lnSpc>
                  <a:spcPct val="90000"/>
                </a:lnSpc>
                <a:spcAft>
                  <a:spcPts val="0"/>
                </a:spcAft>
              </a:pPr>
              <a:r>
                <a:rPr lang="en-US" sz="1600" b="1" dirty="0" smtClean="0">
                  <a:solidFill>
                    <a:srgbClr val="58595B"/>
                  </a:solidFill>
                </a:rPr>
                <a:t>Demographic</a:t>
              </a:r>
              <a:endParaRPr lang="en-US" sz="1600" b="1" dirty="0">
                <a:solidFill>
                  <a:srgbClr val="58595B"/>
                </a:solidFill>
              </a:endParaRPr>
            </a:p>
          </p:txBody>
        </p:sp>
        <p:sp>
          <p:nvSpPr>
            <p:cNvPr id="18" name="Oval 17"/>
            <p:cNvSpPr/>
            <p:nvPr/>
          </p:nvSpPr>
          <p:spPr>
            <a:xfrm>
              <a:off x="1506589" y="2540789"/>
              <a:ext cx="1490472" cy="1490472"/>
            </a:xfrm>
            <a:prstGeom prst="ellipse">
              <a:avLst/>
            </a:prstGeom>
            <a:solidFill>
              <a:schemeClr val="bg1">
                <a:alpha val="54000"/>
              </a:schemeClr>
            </a:solidFill>
            <a:ln w="57150" cmpd="sng">
              <a:solidFill>
                <a:schemeClr val="accent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spcFirstLastPara="0" vert="horz" wrap="none" lIns="0" tIns="0" rIns="0" bIns="0" numCol="1" spcCol="1270" anchor="ctr" anchorCtr="1">
              <a:noAutofit/>
            </a:bodyPr>
            <a:lstStyle/>
            <a:p>
              <a:pPr algn="ctr" defTabSz="666750" fontAlgn="auto">
                <a:lnSpc>
                  <a:spcPct val="90000"/>
                </a:lnSpc>
                <a:spcAft>
                  <a:spcPts val="0"/>
                </a:spcAft>
              </a:pPr>
              <a:r>
                <a:rPr lang="en-US" sz="1600" b="1" dirty="0" smtClean="0">
                  <a:solidFill>
                    <a:srgbClr val="58595B"/>
                  </a:solidFill>
                </a:rPr>
                <a:t>Condition</a:t>
              </a:r>
              <a:endParaRPr lang="en-US" sz="1600" b="1" dirty="0">
                <a:solidFill>
                  <a:srgbClr val="58595B"/>
                </a:solidFill>
              </a:endParaRPr>
            </a:p>
          </p:txBody>
        </p:sp>
        <p:sp>
          <p:nvSpPr>
            <p:cNvPr id="26" name="Oval 25"/>
            <p:cNvSpPr/>
            <p:nvPr/>
          </p:nvSpPr>
          <p:spPr>
            <a:xfrm>
              <a:off x="5930984" y="1787799"/>
              <a:ext cx="1490472" cy="1490472"/>
            </a:xfrm>
            <a:prstGeom prst="ellipse">
              <a:avLst/>
            </a:prstGeom>
            <a:solidFill>
              <a:schemeClr val="bg1">
                <a:alpha val="54000"/>
              </a:schemeClr>
            </a:solidFill>
            <a:ln w="57150" cmpd="sng">
              <a:solidFill>
                <a:srgbClr val="00AEEF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spcFirstLastPara="0" vert="horz" wrap="none" lIns="0" tIns="0" rIns="0" bIns="0" numCol="1" spcCol="1270" anchor="ctr" anchorCtr="1">
              <a:noAutofit/>
            </a:bodyPr>
            <a:lstStyle/>
            <a:p>
              <a:pPr algn="ctr" defTabSz="666750" fontAlgn="auto">
                <a:lnSpc>
                  <a:spcPct val="90000"/>
                </a:lnSpc>
                <a:spcAft>
                  <a:spcPts val="0"/>
                </a:spcAft>
              </a:pPr>
              <a:r>
                <a:rPr lang="en-US" sz="1600" b="1" dirty="0" smtClean="0">
                  <a:solidFill>
                    <a:srgbClr val="58595B"/>
                  </a:solidFill>
                </a:rPr>
                <a:t>Prescribing</a:t>
              </a:r>
              <a:endParaRPr lang="en-US" sz="1600" b="1" dirty="0">
                <a:solidFill>
                  <a:srgbClr val="58595B"/>
                </a:solidFill>
              </a:endParaRPr>
            </a:p>
          </p:txBody>
        </p:sp>
        <p:grpSp>
          <p:nvGrpSpPr>
            <p:cNvPr id="5" name="Group 4"/>
            <p:cNvGrpSpPr/>
            <p:nvPr/>
          </p:nvGrpSpPr>
          <p:grpSpPr>
            <a:xfrm>
              <a:off x="7421456" y="2547042"/>
              <a:ext cx="1490472" cy="3137722"/>
              <a:chOff x="4762261" y="2486567"/>
              <a:chExt cx="1490472" cy="3137722"/>
            </a:xfrm>
            <a:solidFill>
              <a:schemeClr val="bg1">
                <a:alpha val="54000"/>
              </a:schemeClr>
            </a:solidFill>
          </p:grpSpPr>
          <p:sp>
            <p:nvSpPr>
              <p:cNvPr id="22" name="Oval 21"/>
              <p:cNvSpPr/>
              <p:nvPr/>
            </p:nvSpPr>
            <p:spPr>
              <a:xfrm>
                <a:off x="4762261" y="2486567"/>
                <a:ext cx="1490472" cy="1490472"/>
              </a:xfrm>
              <a:prstGeom prst="ellipse">
                <a:avLst/>
              </a:prstGeom>
              <a:grpFill/>
              <a:ln w="57150" cmpd="sng">
                <a:solidFill>
                  <a:srgbClr val="00AEEF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spcFirstLastPara="0" vert="horz" wrap="none" lIns="0" tIns="0" rIns="0" bIns="0" numCol="1" spcCol="1270" anchor="ctr" anchorCtr="1">
                <a:noAutofit/>
              </a:bodyPr>
              <a:lstStyle/>
              <a:p>
                <a:pPr algn="ctr" defTabSz="666750" fontAlgn="auto">
                  <a:lnSpc>
                    <a:spcPct val="90000"/>
                  </a:lnSpc>
                  <a:spcAft>
                    <a:spcPts val="0"/>
                  </a:spcAft>
                </a:pPr>
                <a:r>
                  <a:rPr lang="en-US" sz="1600" b="1" dirty="0" smtClean="0">
                    <a:solidFill>
                      <a:srgbClr val="58595B"/>
                    </a:solidFill>
                  </a:rPr>
                  <a:t>Encounters</a:t>
                </a:r>
                <a:endParaRPr lang="en-US" sz="1600" b="1" dirty="0">
                  <a:solidFill>
                    <a:srgbClr val="58595B"/>
                  </a:solidFill>
                </a:endParaRPr>
              </a:p>
            </p:txBody>
          </p:sp>
          <p:sp>
            <p:nvSpPr>
              <p:cNvPr id="30" name="Oval 29"/>
              <p:cNvSpPr/>
              <p:nvPr/>
            </p:nvSpPr>
            <p:spPr>
              <a:xfrm>
                <a:off x="4762261" y="4133817"/>
                <a:ext cx="1490472" cy="1490472"/>
              </a:xfrm>
              <a:prstGeom prst="ellipse">
                <a:avLst/>
              </a:prstGeom>
              <a:grpFill/>
              <a:ln w="57150" cmpd="sng">
                <a:solidFill>
                  <a:srgbClr val="00AEEF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spcFirstLastPara="0" vert="horz" wrap="none" lIns="0" tIns="0" rIns="0" bIns="0" numCol="1" spcCol="1270" anchor="ctr" anchorCtr="1">
                <a:noAutofit/>
              </a:bodyPr>
              <a:lstStyle/>
              <a:p>
                <a:pPr algn="ctr" defTabSz="666750" fontAlgn="auto">
                  <a:lnSpc>
                    <a:spcPct val="90000"/>
                  </a:lnSpc>
                  <a:spcAft>
                    <a:spcPts val="0"/>
                  </a:spcAft>
                </a:pPr>
                <a:r>
                  <a:rPr lang="en-US" sz="1600" b="1" dirty="0" smtClean="0">
                    <a:solidFill>
                      <a:srgbClr val="58595B"/>
                    </a:solidFill>
                  </a:rPr>
                  <a:t>Lab </a:t>
                </a:r>
                <a:br>
                  <a:rPr lang="en-US" sz="1600" b="1" dirty="0" smtClean="0">
                    <a:solidFill>
                      <a:srgbClr val="58595B"/>
                    </a:solidFill>
                  </a:rPr>
                </a:br>
                <a:r>
                  <a:rPr lang="en-US" sz="1600" b="1" dirty="0" smtClean="0">
                    <a:solidFill>
                      <a:srgbClr val="58595B"/>
                    </a:solidFill>
                  </a:rPr>
                  <a:t>Results</a:t>
                </a:r>
                <a:endParaRPr lang="en-US" sz="1600" b="1" dirty="0">
                  <a:solidFill>
                    <a:srgbClr val="58595B"/>
                  </a:solidFill>
                </a:endParaRPr>
              </a:p>
            </p:txBody>
          </p:sp>
        </p:grpSp>
        <p:sp>
          <p:nvSpPr>
            <p:cNvPr id="34" name="Oval 33"/>
            <p:cNvSpPr/>
            <p:nvPr/>
          </p:nvSpPr>
          <p:spPr>
            <a:xfrm>
              <a:off x="5930984" y="3370667"/>
              <a:ext cx="1490472" cy="1490472"/>
            </a:xfrm>
            <a:prstGeom prst="ellipse">
              <a:avLst/>
            </a:prstGeom>
            <a:solidFill>
              <a:schemeClr val="bg1">
                <a:alpha val="54000"/>
              </a:schemeClr>
            </a:solidFill>
            <a:ln w="57150" cmpd="sng">
              <a:solidFill>
                <a:schemeClr val="accent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spcFirstLastPara="0" vert="horz" wrap="none" lIns="0" tIns="0" rIns="0" bIns="0" numCol="1" spcCol="1270" anchor="ctr" anchorCtr="1">
              <a:noAutofit/>
            </a:bodyPr>
            <a:lstStyle/>
            <a:p>
              <a:pPr algn="ctr" defTabSz="666750" fontAlgn="auto">
                <a:lnSpc>
                  <a:spcPct val="90000"/>
                </a:lnSpc>
                <a:spcAft>
                  <a:spcPts val="0"/>
                </a:spcAft>
              </a:pPr>
              <a:r>
                <a:rPr lang="en-US" sz="1600" b="1" dirty="0" smtClean="0">
                  <a:solidFill>
                    <a:srgbClr val="58595B"/>
                  </a:solidFill>
                </a:rPr>
                <a:t>Patient-</a:t>
              </a:r>
              <a:br>
                <a:rPr lang="en-US" sz="1600" b="1" dirty="0" smtClean="0">
                  <a:solidFill>
                    <a:srgbClr val="58595B"/>
                  </a:solidFill>
                </a:rPr>
              </a:br>
              <a:r>
                <a:rPr lang="en-US" sz="1600" b="1" dirty="0" smtClean="0">
                  <a:solidFill>
                    <a:srgbClr val="58595B"/>
                  </a:solidFill>
                </a:rPr>
                <a:t>reported</a:t>
              </a:r>
              <a:br>
                <a:rPr lang="en-US" sz="1600" b="1" dirty="0" smtClean="0">
                  <a:solidFill>
                    <a:srgbClr val="58595B"/>
                  </a:solidFill>
                </a:rPr>
              </a:br>
              <a:r>
                <a:rPr lang="en-US" sz="1600" b="1" dirty="0" smtClean="0">
                  <a:solidFill>
                    <a:srgbClr val="58595B"/>
                  </a:solidFill>
                </a:rPr>
                <a:t>Outcomes</a:t>
              </a:r>
              <a:endParaRPr lang="en-US" sz="1600" b="1" dirty="0">
                <a:solidFill>
                  <a:srgbClr val="58595B"/>
                </a:solidFill>
              </a:endParaRPr>
            </a:p>
          </p:txBody>
        </p:sp>
        <p:sp>
          <p:nvSpPr>
            <p:cNvPr id="35" name="Oval 34"/>
            <p:cNvSpPr/>
            <p:nvPr/>
          </p:nvSpPr>
          <p:spPr>
            <a:xfrm>
              <a:off x="4440512" y="2540352"/>
              <a:ext cx="1490472" cy="1490472"/>
            </a:xfrm>
            <a:prstGeom prst="ellipse">
              <a:avLst/>
            </a:prstGeom>
            <a:solidFill>
              <a:schemeClr val="bg1">
                <a:alpha val="54000"/>
              </a:schemeClr>
            </a:solidFill>
            <a:ln w="57150" cmpd="sng">
              <a:solidFill>
                <a:schemeClr val="accent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spcFirstLastPara="0" vert="horz" wrap="none" lIns="0" tIns="0" rIns="0" bIns="0" numCol="1" spcCol="1270" anchor="ctr" anchorCtr="1">
              <a:noAutofit/>
            </a:bodyPr>
            <a:lstStyle/>
            <a:p>
              <a:pPr algn="ctr" defTabSz="666750" fontAlgn="auto">
                <a:lnSpc>
                  <a:spcPct val="90000"/>
                </a:lnSpc>
                <a:spcAft>
                  <a:spcPts val="0"/>
                </a:spcAft>
              </a:pPr>
              <a:r>
                <a:rPr lang="en-US" sz="1600" b="1" dirty="0" smtClean="0">
                  <a:solidFill>
                    <a:srgbClr val="58595B"/>
                  </a:solidFill>
                </a:rPr>
                <a:t>Claims</a:t>
              </a:r>
              <a:endParaRPr lang="en-US" sz="1600" b="1" dirty="0">
                <a:solidFill>
                  <a:srgbClr val="58595B"/>
                </a:solidFill>
              </a:endParaRPr>
            </a:p>
          </p:txBody>
        </p:sp>
        <p:sp>
          <p:nvSpPr>
            <p:cNvPr id="36" name="Oval 35"/>
            <p:cNvSpPr/>
            <p:nvPr/>
          </p:nvSpPr>
          <p:spPr>
            <a:xfrm>
              <a:off x="1506589" y="4191396"/>
              <a:ext cx="1490472" cy="1490472"/>
            </a:xfrm>
            <a:prstGeom prst="ellipse">
              <a:avLst/>
            </a:prstGeom>
            <a:solidFill>
              <a:schemeClr val="bg1">
                <a:alpha val="54000"/>
              </a:schemeClr>
            </a:solidFill>
            <a:ln w="57150" cmpd="sng">
              <a:solidFill>
                <a:srgbClr val="92D05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spcFirstLastPara="0" vert="horz" wrap="none" lIns="0" tIns="0" rIns="0" bIns="0" numCol="1" spcCol="1270" anchor="ctr" anchorCtr="1">
              <a:noAutofit/>
            </a:bodyPr>
            <a:lstStyle/>
            <a:p>
              <a:pPr algn="ctr" defTabSz="666750" fontAlgn="auto">
                <a:lnSpc>
                  <a:spcPct val="90000"/>
                </a:lnSpc>
                <a:spcAft>
                  <a:spcPts val="0"/>
                </a:spcAft>
              </a:pPr>
              <a:r>
                <a:rPr lang="en-US" sz="1600" b="1" dirty="0" err="1" smtClean="0">
                  <a:solidFill>
                    <a:srgbClr val="58595B"/>
                  </a:solidFill>
                </a:rPr>
                <a:t/>
              </a:r>
              <a:br>
                <a:rPr lang="en-US" sz="1600" b="1" dirty="0" err="1" smtClean="0">
                  <a:solidFill>
                    <a:srgbClr val="58595B"/>
                  </a:solidFill>
                </a:rPr>
              </a:br>
              <a:r>
                <a:rPr lang="en-US" sz="1600" b="1" dirty="0" err="1" smtClean="0">
                  <a:solidFill>
                    <a:srgbClr val="58595B"/>
                  </a:solidFill>
                </a:rPr>
                <a:t>Biospecimen</a:t>
              </a:r>
              <a:r>
                <a:rPr lang="en-US" sz="1600" b="1" dirty="0">
                  <a:solidFill>
                    <a:srgbClr val="58595B"/>
                  </a:solidFill>
                </a:rPr>
                <a:t/>
              </a:r>
              <a:br>
                <a:rPr lang="en-US" sz="1600" b="1" dirty="0">
                  <a:solidFill>
                    <a:srgbClr val="58595B"/>
                  </a:solidFill>
                </a:rPr>
              </a:br>
              <a:r>
                <a:rPr lang="en-US" sz="1600" b="1" dirty="0" smtClean="0">
                  <a:solidFill>
                    <a:srgbClr val="58595B"/>
                  </a:solidFill>
                </a:rPr>
                <a:t>&amp; Genomic</a:t>
              </a:r>
              <a:br>
                <a:rPr lang="en-US" sz="1600" b="1" dirty="0" smtClean="0">
                  <a:solidFill>
                    <a:srgbClr val="58595B"/>
                  </a:solidFill>
                </a:rPr>
              </a:br>
              <a:r>
                <a:rPr lang="en-US" sz="1600" b="1" dirty="0" smtClean="0">
                  <a:solidFill>
                    <a:srgbClr val="58595B"/>
                  </a:solidFill>
                </a:rPr>
                <a:t>Data</a:t>
              </a:r>
              <a:endParaRPr lang="en-US" sz="1600" b="1" dirty="0">
                <a:solidFill>
                  <a:srgbClr val="58595B"/>
                </a:solidFill>
              </a:endParaRPr>
            </a:p>
          </p:txBody>
        </p:sp>
        <p:sp>
          <p:nvSpPr>
            <p:cNvPr id="15" name="Oval 14"/>
            <p:cNvSpPr/>
            <p:nvPr/>
          </p:nvSpPr>
          <p:spPr>
            <a:xfrm>
              <a:off x="2950040" y="3370667"/>
              <a:ext cx="1490472" cy="1490472"/>
            </a:xfrm>
            <a:prstGeom prst="ellipse">
              <a:avLst/>
            </a:prstGeom>
            <a:solidFill>
              <a:schemeClr val="bg1">
                <a:alpha val="54000"/>
              </a:schemeClr>
            </a:solidFill>
            <a:ln w="57150" cmpd="sng">
              <a:solidFill>
                <a:schemeClr val="accent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spcFirstLastPara="0" vert="horz" wrap="none" lIns="0" tIns="0" rIns="0" bIns="0" numCol="1" spcCol="1270" anchor="ctr" anchorCtr="1">
              <a:noAutofit/>
            </a:bodyPr>
            <a:lstStyle/>
            <a:p>
              <a:pPr algn="ctr" defTabSz="666750" fontAlgn="auto">
                <a:lnSpc>
                  <a:spcPct val="90000"/>
                </a:lnSpc>
                <a:spcAft>
                  <a:spcPts val="0"/>
                </a:spcAft>
              </a:pPr>
              <a:r>
                <a:rPr lang="en-US" sz="1600" b="1" dirty="0" smtClean="0">
                  <a:solidFill>
                    <a:srgbClr val="58595B"/>
                  </a:solidFill>
                </a:rPr>
                <a:t>Vital </a:t>
              </a:r>
            </a:p>
            <a:p>
              <a:pPr algn="ctr" defTabSz="666750" fontAlgn="auto">
                <a:lnSpc>
                  <a:spcPct val="90000"/>
                </a:lnSpc>
                <a:spcAft>
                  <a:spcPts val="0"/>
                </a:spcAft>
              </a:pPr>
              <a:r>
                <a:rPr lang="en-US" sz="1600" b="1" dirty="0" smtClean="0">
                  <a:solidFill>
                    <a:srgbClr val="58595B"/>
                  </a:solidFill>
                </a:rPr>
                <a:t>Status</a:t>
              </a:r>
            </a:p>
          </p:txBody>
        </p:sp>
        <p:sp>
          <p:nvSpPr>
            <p:cNvPr id="21" name="Oval 20"/>
            <p:cNvSpPr/>
            <p:nvPr/>
          </p:nvSpPr>
          <p:spPr>
            <a:xfrm>
              <a:off x="2950040" y="1783431"/>
              <a:ext cx="1490472" cy="1490472"/>
            </a:xfrm>
            <a:prstGeom prst="ellipse">
              <a:avLst/>
            </a:prstGeom>
            <a:solidFill>
              <a:schemeClr val="bg1">
                <a:alpha val="54000"/>
              </a:schemeClr>
            </a:solidFill>
            <a:ln w="57150" cmpd="sng">
              <a:solidFill>
                <a:srgbClr val="92D05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spcFirstLastPara="0" vert="horz" wrap="none" lIns="0" tIns="0" rIns="0" bIns="0" numCol="1" spcCol="1270" anchor="ctr" anchorCtr="1">
              <a:noAutofit/>
            </a:bodyPr>
            <a:lstStyle/>
            <a:p>
              <a:pPr algn="ctr" defTabSz="666750" fontAlgn="auto">
                <a:lnSpc>
                  <a:spcPct val="90000"/>
                </a:lnSpc>
                <a:spcAft>
                  <a:spcPts val="0"/>
                </a:spcAft>
              </a:pPr>
              <a:r>
                <a:rPr lang="en-US" sz="1600" b="1" dirty="0" err="1" smtClean="0">
                  <a:solidFill>
                    <a:srgbClr val="58595B"/>
                  </a:solidFill>
                </a:rPr>
                <a:t>Socio-</a:t>
              </a:r>
              <a:br>
                <a:rPr lang="en-US" sz="1600" b="1" dirty="0" err="1" smtClean="0">
                  <a:solidFill>
                    <a:srgbClr val="58595B"/>
                  </a:solidFill>
                </a:rPr>
              </a:br>
              <a:r>
                <a:rPr lang="en-US" sz="1600" b="1" dirty="0" err="1" smtClean="0">
                  <a:solidFill>
                    <a:srgbClr val="58595B"/>
                  </a:solidFill>
                </a:rPr>
                <a:t>economic</a:t>
              </a:r>
              <a:br>
                <a:rPr lang="en-US" sz="1600" b="1" dirty="0" err="1" smtClean="0">
                  <a:solidFill>
                    <a:srgbClr val="58595B"/>
                  </a:solidFill>
                </a:rPr>
              </a:br>
              <a:r>
                <a:rPr lang="en-US" sz="1600" b="1" dirty="0" err="1" smtClean="0">
                  <a:solidFill>
                    <a:srgbClr val="58595B"/>
                  </a:solidFill>
                </a:rPr>
                <a:t>Status</a:t>
              </a:r>
              <a:endParaRPr lang="en-US" sz="1600" b="1" dirty="0">
                <a:solidFill>
                  <a:srgbClr val="58595B"/>
                </a:solidFill>
              </a:endParaRPr>
            </a:p>
          </p:txBody>
        </p:sp>
        <p:sp>
          <p:nvSpPr>
            <p:cNvPr id="23" name="Oval 22"/>
            <p:cNvSpPr/>
            <p:nvPr/>
          </p:nvSpPr>
          <p:spPr>
            <a:xfrm>
              <a:off x="5930984" y="5031297"/>
              <a:ext cx="1490472" cy="1490472"/>
            </a:xfrm>
            <a:prstGeom prst="ellipse">
              <a:avLst/>
            </a:prstGeom>
            <a:solidFill>
              <a:schemeClr val="bg1">
                <a:alpha val="54000"/>
              </a:schemeClr>
            </a:solidFill>
            <a:ln w="57150" cmpd="sng">
              <a:solidFill>
                <a:srgbClr val="92D05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spcFirstLastPara="0" vert="horz" wrap="none" lIns="0" tIns="0" rIns="0" bIns="0" numCol="1" spcCol="1270" anchor="ctr" anchorCtr="1">
              <a:noAutofit/>
            </a:bodyPr>
            <a:lstStyle/>
            <a:p>
              <a:pPr algn="ctr" defTabSz="666750" fontAlgn="auto">
                <a:lnSpc>
                  <a:spcPct val="90000"/>
                </a:lnSpc>
                <a:spcAft>
                  <a:spcPts val="0"/>
                </a:spcAft>
              </a:pPr>
              <a:r>
                <a:rPr lang="en-US" sz="1600" b="1" dirty="0" err="1" smtClean="0">
                  <a:solidFill>
                    <a:srgbClr val="58595B"/>
                  </a:solidFill>
                </a:rPr>
                <a:t>Sexual</a:t>
              </a:r>
              <a:br>
                <a:rPr lang="en-US" sz="1600" b="1" dirty="0" err="1" smtClean="0">
                  <a:solidFill>
                    <a:srgbClr val="58595B"/>
                  </a:solidFill>
                </a:rPr>
              </a:br>
              <a:r>
                <a:rPr lang="en-US" sz="1600" b="1" dirty="0" err="1" smtClean="0">
                  <a:solidFill>
                    <a:srgbClr val="58595B"/>
                  </a:solidFill>
                </a:rPr>
                <a:t>Orientation</a:t>
              </a:r>
              <a:br>
                <a:rPr lang="en-US" sz="1600" b="1" dirty="0" err="1" smtClean="0">
                  <a:solidFill>
                    <a:srgbClr val="58595B"/>
                  </a:solidFill>
                </a:rPr>
              </a:br>
              <a:r>
                <a:rPr lang="en-US" sz="1600" b="1" dirty="0" err="1" smtClean="0">
                  <a:solidFill>
                    <a:srgbClr val="58595B"/>
                  </a:solidFill>
                </a:rPr>
                <a:t>and Gender</a:t>
              </a:r>
              <a:br>
                <a:rPr lang="en-US" sz="1600" b="1" dirty="0" err="1" smtClean="0">
                  <a:solidFill>
                    <a:srgbClr val="58595B"/>
                  </a:solidFill>
                </a:rPr>
              </a:br>
              <a:r>
                <a:rPr lang="en-US" sz="1600" b="1" dirty="0" err="1" smtClean="0">
                  <a:solidFill>
                    <a:srgbClr val="58595B"/>
                  </a:solidFill>
                </a:rPr>
                <a:t>Identity</a:t>
              </a:r>
              <a:endParaRPr lang="en-US" sz="1600" b="1" dirty="0">
                <a:solidFill>
                  <a:srgbClr val="58595B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89373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92241" y="1424964"/>
            <a:ext cx="1797519" cy="715581"/>
            <a:chOff x="573066" y="1267812"/>
            <a:chExt cx="1287049" cy="565225"/>
          </a:xfrm>
        </p:grpSpPr>
        <p:sp>
          <p:nvSpPr>
            <p:cNvPr id="10" name="Rounded Rectangle 9"/>
            <p:cNvSpPr/>
            <p:nvPr/>
          </p:nvSpPr>
          <p:spPr>
            <a:xfrm>
              <a:off x="573066" y="1297542"/>
              <a:ext cx="1287049" cy="48474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 sz="1350">
                <a:solidFill>
                  <a:prstClr val="white"/>
                </a:solidFill>
              </a:endParaRPr>
            </a:p>
          </p:txBody>
        </p:sp>
        <p:sp>
          <p:nvSpPr>
            <p:cNvPr id="2" name="TextBox 1"/>
            <p:cNvSpPr txBox="1"/>
            <p:nvPr/>
          </p:nvSpPr>
          <p:spPr>
            <a:xfrm>
              <a:off x="573066" y="1267812"/>
              <a:ext cx="1287049" cy="5652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1350" dirty="0" smtClean="0">
                  <a:solidFill>
                    <a:prstClr val="white"/>
                  </a:solidFill>
                  <a:latin typeface="Calibri" panose="020F0502020204030204"/>
                </a:rPr>
                <a:t>Health systems’ data normalized to PCORnet CDM</a:t>
              </a:r>
              <a:endParaRPr lang="en-US" sz="1350" dirty="0">
                <a:solidFill>
                  <a:prstClr val="white"/>
                </a:solidFill>
                <a:latin typeface="Calibri" panose="020F0502020204030204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-1972474" y="2185499"/>
            <a:ext cx="10925369" cy="4064000"/>
            <a:chOff x="-1939025" y="1844794"/>
            <a:chExt cx="10925369" cy="4064000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09366" y="5354624"/>
              <a:ext cx="761330" cy="476250"/>
            </a:xfrm>
            <a:prstGeom prst="rect">
              <a:avLst/>
            </a:prstGeom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07931" y="4514231"/>
              <a:ext cx="525826" cy="521253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85295" y="3646971"/>
              <a:ext cx="398640" cy="563080"/>
            </a:xfrm>
            <a:prstGeom prst="rect">
              <a:avLst/>
            </a:prstGeom>
          </p:spPr>
        </p:pic>
        <p:pic>
          <p:nvPicPr>
            <p:cNvPr id="14" name="Picture 2" descr="http://multivu.prnewswire.com/mnr/ochsner/34118/images/logo.gif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1271" y="2067575"/>
              <a:ext cx="707712" cy="285421"/>
            </a:xfrm>
            <a:prstGeom prst="rect">
              <a:avLst/>
            </a:prstGeom>
            <a:solidFill>
              <a:srgbClr val="EBF7FF"/>
            </a:solidFill>
            <a:ln w="12700">
              <a:noFill/>
            </a:ln>
            <a:extLst/>
          </p:spPr>
        </p:pic>
        <p:sp>
          <p:nvSpPr>
            <p:cNvPr id="92" name="Right Arrow 91"/>
            <p:cNvSpPr/>
            <p:nvPr/>
          </p:nvSpPr>
          <p:spPr>
            <a:xfrm>
              <a:off x="3283084" y="3796187"/>
              <a:ext cx="481520" cy="532589"/>
            </a:xfrm>
            <a:prstGeom prst="rightArrow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 sz="1350">
                <a:solidFill>
                  <a:prstClr val="white"/>
                </a:solidFill>
              </a:endParaRPr>
            </a:p>
          </p:txBody>
        </p:sp>
        <p:sp>
          <p:nvSpPr>
            <p:cNvPr id="93" name="Right Arrow 92"/>
            <p:cNvSpPr/>
            <p:nvPr/>
          </p:nvSpPr>
          <p:spPr>
            <a:xfrm rot="10800000" flipV="1">
              <a:off x="5791078" y="3796187"/>
              <a:ext cx="481520" cy="532589"/>
            </a:xfrm>
            <a:prstGeom prst="rightArrow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 sz="1350">
                <a:solidFill>
                  <a:prstClr val="white"/>
                </a:solidFill>
              </a:endParaRPr>
            </a:p>
          </p:txBody>
        </p:sp>
        <p:grpSp>
          <p:nvGrpSpPr>
            <p:cNvPr id="11" name="Group 10"/>
            <p:cNvGrpSpPr/>
            <p:nvPr/>
          </p:nvGrpSpPr>
          <p:grpSpPr>
            <a:xfrm>
              <a:off x="-1939025" y="1844794"/>
              <a:ext cx="10925369" cy="4064000"/>
              <a:chOff x="-1939025" y="1844794"/>
              <a:chExt cx="10925369" cy="4064000"/>
            </a:xfrm>
          </p:grpSpPr>
          <p:sp>
            <p:nvSpPr>
              <p:cNvPr id="82" name="Oval 81"/>
              <p:cNvSpPr/>
              <p:nvPr/>
            </p:nvSpPr>
            <p:spPr>
              <a:xfrm>
                <a:off x="3923369" y="3255055"/>
                <a:ext cx="1708945" cy="1614854"/>
              </a:xfrm>
              <a:prstGeom prst="ellipse">
                <a:avLst/>
              </a:prstGeom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950" b="1" dirty="0">
                    <a:solidFill>
                      <a:prstClr val="white"/>
                    </a:solidFill>
                  </a:rPr>
                  <a:t>Research-Ready Data Cohorts</a:t>
                </a:r>
              </a:p>
            </p:txBody>
          </p:sp>
          <p:graphicFrame>
            <p:nvGraphicFramePr>
              <p:cNvPr id="85" name="Diagram 84"/>
              <p:cNvGraphicFramePr/>
              <p:nvPr>
                <p:extLst/>
              </p:nvPr>
            </p:nvGraphicFramePr>
            <p:xfrm>
              <a:off x="6457950" y="3182099"/>
              <a:ext cx="2528394" cy="1862910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7" r:lo="rId8" r:qs="rId9" r:cs="rId10"/>
              </a:graphicData>
            </a:graphic>
          </p:graphicFrame>
          <p:grpSp>
            <p:nvGrpSpPr>
              <p:cNvPr id="5" name="Group 4"/>
              <p:cNvGrpSpPr/>
              <p:nvPr/>
            </p:nvGrpSpPr>
            <p:grpSpPr>
              <a:xfrm>
                <a:off x="-1939025" y="1844794"/>
                <a:ext cx="6096000" cy="4064000"/>
                <a:chOff x="-1939025" y="1844794"/>
                <a:chExt cx="6096000" cy="4064000"/>
              </a:xfrm>
            </p:grpSpPr>
            <p:graphicFrame>
              <p:nvGraphicFramePr>
                <p:cNvPr id="91" name="Diagram 90"/>
                <p:cNvGraphicFramePr/>
                <p:nvPr>
                  <p:extLst/>
                </p:nvPr>
              </p:nvGraphicFramePr>
              <p:xfrm>
                <a:off x="-1939025" y="1844794"/>
                <a:ext cx="6096000" cy="4064000"/>
              </p:xfrm>
              <a:graphic>
                <a:graphicData uri="http://schemas.openxmlformats.org/drawingml/2006/diagram">
                  <dgm:relIds xmlns:dgm="http://schemas.openxmlformats.org/drawingml/2006/diagram" xmlns:r="http://schemas.openxmlformats.org/officeDocument/2006/relationships" r:dm="rId12" r:lo="rId13" r:qs="rId14" r:cs="rId15"/>
                </a:graphicData>
              </a:graphic>
            </p:graphicFrame>
            <p:sp>
              <p:nvSpPr>
                <p:cNvPr id="103" name="TextBox 102"/>
                <p:cNvSpPr txBox="1"/>
                <p:nvPr/>
              </p:nvSpPr>
              <p:spPr>
                <a:xfrm>
                  <a:off x="1579626" y="3646971"/>
                  <a:ext cx="1575811" cy="73866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2100" b="1" dirty="0">
                      <a:solidFill>
                        <a:prstClr val="white"/>
                      </a:solidFill>
                      <a:latin typeface="Calibri" panose="020F0502020204030204"/>
                    </a:rPr>
                    <a:t>Combined DataMart</a:t>
                  </a:r>
                </a:p>
              </p:txBody>
            </p:sp>
          </p:grpSp>
        </p:grpSp>
        <p:sp>
          <p:nvSpPr>
            <p:cNvPr id="6" name="Moon 5"/>
            <p:cNvSpPr/>
            <p:nvPr/>
          </p:nvSpPr>
          <p:spPr>
            <a:xfrm>
              <a:off x="1101406" y="2619375"/>
              <a:ext cx="629582" cy="2571750"/>
            </a:xfrm>
            <a:prstGeom prst="moon">
              <a:avLst>
                <a:gd name="adj" fmla="val 28819"/>
              </a:avLst>
            </a:prstGeom>
            <a:solidFill>
              <a:schemeClr val="bg1">
                <a:lumMod val="75000"/>
              </a:schemeClr>
            </a:solidFill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 sz="1350" dirty="0">
                <a:solidFill>
                  <a:prstClr val="white"/>
                </a:solidFill>
              </a:endParaRPr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959198" y="2952486"/>
              <a:ext cx="461665" cy="1905527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b="1" dirty="0">
                  <a:solidFill>
                    <a:srgbClr val="ED7D31"/>
                  </a:solidFill>
                  <a:latin typeface="Calibri" panose="020F0502020204030204"/>
                </a:rPr>
                <a:t>GPID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 rot="5400000">
              <a:off x="5870487" y="3108276"/>
              <a:ext cx="392415" cy="1905527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1350" b="1" dirty="0">
                  <a:solidFill>
                    <a:srgbClr val="ED7D31"/>
                  </a:solidFill>
                  <a:latin typeface="Calibri" panose="020F0502020204030204"/>
                </a:rPr>
                <a:t>GPID</a:t>
              </a:r>
            </a:p>
          </p:txBody>
        </p:sp>
      </p:grp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0" y="277813"/>
            <a:ext cx="9144000" cy="882650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Arial" panose="020B0604020202020204" pitchFamily="34" charset="0"/>
              </a:rPr>
              <a:t>Data and Linkages Available for Research</a:t>
            </a:r>
            <a:endParaRPr lang="en-US" sz="3600" dirty="0">
              <a:solidFill>
                <a:schemeClr val="tx1">
                  <a:lumMod val="85000"/>
                  <a:lumOff val="15000"/>
                </a:schemeClr>
              </a:solidFill>
              <a:cs typeface="Arial" panose="020B0604020202020204" pitchFamily="34" charset="0"/>
            </a:endParaRPr>
          </a:p>
        </p:txBody>
      </p:sp>
      <p:cxnSp>
        <p:nvCxnSpPr>
          <p:cNvPr id="13" name="Elbow Connector 12"/>
          <p:cNvCxnSpPr/>
          <p:nvPr/>
        </p:nvCxnSpPr>
        <p:spPr>
          <a:xfrm>
            <a:off x="1679608" y="5548658"/>
            <a:ext cx="1191678" cy="354387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894776" y="5573207"/>
            <a:ext cx="30657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200" b="1" dirty="0" smtClean="0">
                <a:solidFill>
                  <a:prstClr val="black"/>
                </a:solidFill>
                <a:latin typeface="Calibri" panose="020F0502020204030204"/>
              </a:rPr>
              <a:t>Global Patient ID (GPID)</a:t>
            </a:r>
            <a:r>
              <a:rPr lang="en-US" sz="1200" dirty="0" smtClean="0">
                <a:solidFill>
                  <a:prstClr val="black"/>
                </a:solidFill>
                <a:latin typeface="Calibri" panose="020F0502020204030204"/>
              </a:rPr>
              <a:t>: Allows deduplication and matching of patient records without sharing individually identifiable PHI</a:t>
            </a:r>
            <a:endParaRPr lang="en-US" sz="12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1" name="Double Bracket 20"/>
          <p:cNvSpPr/>
          <p:nvPr/>
        </p:nvSpPr>
        <p:spPr>
          <a:xfrm>
            <a:off x="2874404" y="5565284"/>
            <a:ext cx="3086100" cy="662178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</a:endParaRPr>
          </a:p>
        </p:txBody>
      </p:sp>
      <p:cxnSp>
        <p:nvCxnSpPr>
          <p:cNvPr id="24" name="Straight Connector 23"/>
          <p:cNvCxnSpPr>
            <a:stCxn id="10" idx="3"/>
          </p:cNvCxnSpPr>
          <p:nvPr/>
        </p:nvCxnSpPr>
        <p:spPr>
          <a:xfrm>
            <a:off x="1889760" y="1769451"/>
            <a:ext cx="1632345" cy="133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Double Bracket 31"/>
          <p:cNvSpPr/>
          <p:nvPr/>
        </p:nvSpPr>
        <p:spPr>
          <a:xfrm>
            <a:off x="3522105" y="1233718"/>
            <a:ext cx="2711158" cy="1682194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664313" y="1661081"/>
            <a:ext cx="2475784" cy="1200329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prstClr val="black"/>
                </a:solidFill>
                <a:latin typeface="Calibri" panose="020F0502020204030204"/>
              </a:rPr>
              <a:t>Demographics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prstClr val="black"/>
                </a:solidFill>
                <a:latin typeface="Calibri" panose="020F0502020204030204"/>
              </a:rPr>
              <a:t>Enrollment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prstClr val="black"/>
                </a:solidFill>
                <a:latin typeface="Calibri" panose="020F0502020204030204"/>
              </a:rPr>
              <a:t>Encounter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prstClr val="black"/>
                </a:solidFill>
                <a:latin typeface="Calibri" panose="020F0502020204030204"/>
              </a:rPr>
              <a:t>Diagnosis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prstClr val="black"/>
                </a:solidFill>
                <a:latin typeface="Calibri" panose="020F0502020204030204"/>
              </a:rPr>
              <a:t>Procedure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prstClr val="black"/>
                </a:solidFill>
                <a:latin typeface="Calibri" panose="020F0502020204030204"/>
              </a:rPr>
              <a:t>Vitals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prstClr val="black"/>
                </a:solidFill>
                <a:latin typeface="Calibri" panose="020F0502020204030204"/>
              </a:rPr>
              <a:t>Lab Results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prstClr val="black"/>
                </a:solidFill>
                <a:latin typeface="Calibri" panose="020F0502020204030204"/>
              </a:rPr>
              <a:t>Prescribing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prstClr val="black"/>
                </a:solidFill>
                <a:latin typeface="Calibri" panose="020F0502020204030204"/>
              </a:rPr>
              <a:t>Condition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prstClr val="black"/>
                </a:solidFill>
                <a:latin typeface="Calibri" panose="020F0502020204030204"/>
              </a:rPr>
              <a:t>Death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prstClr val="black"/>
                </a:solidFill>
                <a:latin typeface="Calibri" panose="020F0502020204030204"/>
              </a:rPr>
              <a:t>Death Cause</a:t>
            </a:r>
            <a:endParaRPr lang="en-US" sz="12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664313" y="1343872"/>
            <a:ext cx="3192896" cy="276999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200" b="1" dirty="0" smtClean="0">
                <a:solidFill>
                  <a:prstClr val="black"/>
                </a:solidFill>
                <a:latin typeface="Calibri" panose="020F0502020204030204"/>
              </a:rPr>
              <a:t>PCORnet CDM Domains</a:t>
            </a:r>
            <a:r>
              <a:rPr lang="en-US" sz="1200" dirty="0" smtClean="0">
                <a:solidFill>
                  <a:prstClr val="black"/>
                </a:solidFill>
                <a:latin typeface="Calibri" panose="020F0502020204030204"/>
              </a:rPr>
              <a:t>:</a:t>
            </a:r>
          </a:p>
        </p:txBody>
      </p:sp>
      <p:cxnSp>
        <p:nvCxnSpPr>
          <p:cNvPr id="23" name="Elbow Connector 22"/>
          <p:cNvCxnSpPr>
            <a:stCxn id="17" idx="3"/>
          </p:cNvCxnSpPr>
          <p:nvPr/>
        </p:nvCxnSpPr>
        <p:spPr>
          <a:xfrm flipV="1">
            <a:off x="5960504" y="4550756"/>
            <a:ext cx="179593" cy="1345617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>
            <a:off x="304800" y="4824257"/>
            <a:ext cx="640080" cy="64008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1" name="Picture 30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364296" y="4953501"/>
            <a:ext cx="546198" cy="407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2865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822960" y="286604"/>
            <a:ext cx="8321040" cy="14507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-50" normalizeH="0" baseline="0" noProof="0" dirty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Calibri Light"/>
                <a:ea typeface="+mj-ea"/>
                <a:cs typeface="+mj-cs"/>
              </a:rPr>
              <a:t>Prep-to-Research Queries</a:t>
            </a:r>
            <a:endParaRPr kumimoji="0" lang="en-US" sz="4800" b="1" i="0" u="none" strike="noStrike" kern="1200" cap="none" spc="-50" normalizeH="0" baseline="0" noProof="0" dirty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Calibri Light"/>
              <a:ea typeface="+mj-ea"/>
              <a:cs typeface="+mj-cs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Font typeface="Calibri" panose="020F0502020204030204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Investigators can query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REACHnet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to estimate the target patient population when designing a study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Font typeface="Calibri" panose="020F0502020204030204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Examples:</a:t>
            </a: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Font typeface="Calibri" panose="020F0502020204030204" pitchFamily="34" charset="0"/>
              <a:buAutoNum type="arabicPeriod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Number of patients age 40-55 with a diagnosis of heart failure, by gender and race</a:t>
            </a: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Font typeface="Calibri" panose="020F0502020204030204" pitchFamily="34" charset="0"/>
              <a:buAutoNum type="arabicPeriod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Number of patients ages 18-70 with type 2 diabetes, by clinical site and age group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Font typeface="Calibri" panose="020F0502020204030204" pitchFamily="34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Query requests require investigators to complete a form including specific codes, parameters, and research objectives </a:t>
            </a:r>
          </a:p>
          <a:p>
            <a:pPr marL="91440" marR="0" lvl="0" indent="-9144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Font typeface="Calibri" panose="020F0502020204030204" pitchFamily="34" charset="0"/>
              <a:buChar char=" 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13787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822960" y="286604"/>
            <a:ext cx="7863840" cy="14507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-50" normalizeH="0" baseline="0" noProof="0" dirty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Calibri Light"/>
                <a:ea typeface="+mj-ea"/>
                <a:cs typeface="+mj-cs"/>
              </a:rPr>
              <a:t>Current Research </a:t>
            </a:r>
            <a:endParaRPr kumimoji="0" lang="en-US" sz="4800" b="1" i="0" u="none" strike="noStrike" kern="1200" cap="none" spc="-50" normalizeH="0" baseline="0" noProof="0" dirty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Calibri Light"/>
              <a:ea typeface="+mj-ea"/>
              <a:cs typeface="+mj-cs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822959" y="1845734"/>
            <a:ext cx="7664738" cy="457719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1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ADAPTABLE: Nationwide aspirin dosing trial </a:t>
            </a:r>
          </a:p>
          <a:p>
            <a:pPr marL="514350" marR="0" lvl="1" indent="-171450" algn="l" defTabSz="685800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Enrolling 15,000 participants through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an online study portal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1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Louisiana Experiment Assessing Diabetes outcomes (LEAD Study)</a:t>
            </a:r>
          </a:p>
          <a:p>
            <a:pPr marL="514350" marR="0" lvl="1" indent="-171450" algn="l" defTabSz="685800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Prospective observational study on the impact of Medicare-reimbursable care coordination on Diabetes outcomes</a:t>
            </a:r>
          </a:p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1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WeighSmart</a:t>
            </a:r>
            <a:endParaRPr kumimoji="0" lang="en-US" sz="21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514350" marR="0" lvl="1" indent="-171450" algn="l" defTabSz="685800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Local interventional study using smart scales to assess weight loss</a:t>
            </a:r>
          </a:p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1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Health in Our Hands</a:t>
            </a:r>
          </a:p>
          <a:p>
            <a:pPr marL="514350" marR="0" lvl="1" indent="-171450" algn="l" defTabSz="685800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Patient network and research registry including over 6,000 members</a:t>
            </a:r>
          </a:p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1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Nationwide observational studies</a:t>
            </a:r>
          </a:p>
          <a:p>
            <a:pPr marL="544068" marR="0" lvl="1" indent="-342900" algn="l" defTabSz="685800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Comparing the effectiveness of three most common bariatric surgery procedures</a:t>
            </a:r>
          </a:p>
          <a:p>
            <a:pPr marL="544068" marR="0" lvl="1" indent="-342900" algn="l" defTabSz="685800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Examining the impacts of antibiotics exposure on child weight</a:t>
            </a:r>
          </a:p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1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10+ local/regional observational studies</a:t>
            </a:r>
            <a:endParaRPr kumimoji="0" lang="en-US" sz="21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4027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822960" y="286604"/>
            <a:ext cx="7863840" cy="14507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-50" normalizeH="0" noProof="0" dirty="0" err="1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Calibri Light"/>
                <a:ea typeface="+mj-ea"/>
                <a:cs typeface="+mj-cs"/>
              </a:rPr>
              <a:t>REACHnet</a:t>
            </a:r>
            <a:r>
              <a:rPr kumimoji="0" lang="en-US" sz="4800" b="1" i="0" u="none" strike="noStrike" kern="1200" cap="none" spc="-50" normalizeH="0" noProof="0" dirty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Calibri Light"/>
                <a:ea typeface="+mj-ea"/>
                <a:cs typeface="+mj-cs"/>
              </a:rPr>
              <a:t> Services</a:t>
            </a:r>
            <a:endParaRPr kumimoji="0" lang="en-US" sz="4800" b="1" i="0" u="none" strike="noStrike" kern="1200" cap="none" spc="-50" normalizeH="0" baseline="0" noProof="0" dirty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Calibri Light"/>
              <a:ea typeface="+mj-ea"/>
              <a:cs typeface="+mj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1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1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Prep-to-research query request: </a:t>
            </a:r>
            <a:r>
              <a:rPr kumimoji="0" lang="en-US" sz="21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 estimate population size based on study inclusion/exclusion criteria for feasibility assessment</a:t>
            </a:r>
          </a:p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1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1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Data request: </a:t>
            </a:r>
            <a:r>
              <a:rPr kumimoji="0" lang="en-US" sz="21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 obtain a dataset for observational research</a:t>
            </a:r>
          </a:p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1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1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Prospective research request: </a:t>
            </a:r>
            <a:r>
              <a:rPr kumimoji="0" lang="en-US" sz="21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 implement a prospective study in partnership with </a:t>
            </a:r>
            <a:r>
              <a:rPr kumimoji="0" lang="en-US" sz="21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REACHnet</a:t>
            </a:r>
            <a:r>
              <a:rPr kumimoji="0" lang="en-US" sz="21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health systems</a:t>
            </a:r>
          </a:p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1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1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Engagement services request: </a:t>
            </a:r>
            <a:r>
              <a:rPr kumimoji="0" lang="en-US" sz="21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 recruit and involve patient stakeholders in the research process</a:t>
            </a:r>
          </a:p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1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Access request forms here: </a:t>
            </a:r>
            <a:r>
              <a:rPr kumimoji="0" lang="en-US" sz="21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2"/>
              </a:rPr>
              <a:t>http://www.reachnet.org/resources/forms/</a:t>
            </a:r>
            <a:r>
              <a:rPr kumimoji="0" lang="en-US" sz="21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endParaRPr kumimoji="0" lang="en-US" sz="21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35156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822960" y="286604"/>
            <a:ext cx="8321040" cy="14507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-50" normalizeH="0" baseline="0" noProof="0" dirty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Calibri Light"/>
                <a:ea typeface="+mj-ea"/>
                <a:cs typeface="+mj-cs"/>
              </a:rPr>
              <a:t>Regulatory Efficiencies</a:t>
            </a:r>
            <a:endParaRPr kumimoji="0" lang="en-US" sz="4800" b="1" i="0" u="none" strike="noStrike" kern="1200" cap="none" spc="-50" normalizeH="0" baseline="0" noProof="0" dirty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Calibri Light"/>
              <a:ea typeface="+mj-ea"/>
              <a:cs typeface="+mj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295400" y="2362200"/>
            <a:ext cx="6949440" cy="27494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auto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</a:pPr>
            <a:r>
              <a:rPr lang="en-US" sz="2000" b="1" dirty="0">
                <a:solidFill>
                  <a:srgbClr val="00B0F0"/>
                </a:solidFill>
                <a:latin typeface="Calibri"/>
              </a:rPr>
              <a:t>IRB</a:t>
            </a:r>
          </a:p>
          <a:p>
            <a:pPr marL="342900" lvl="0" indent="-342900" fontAlgn="auto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All </a:t>
            </a:r>
            <a:r>
              <a:rPr lang="en-US" sz="2000" dirty="0" err="1">
                <a:solidFill>
                  <a:prstClr val="black"/>
                </a:solidFill>
                <a:latin typeface="Calibri"/>
              </a:rPr>
              <a:t>REACHnet</a:t>
            </a:r>
            <a:r>
              <a:rPr lang="en-US" sz="2000" dirty="0">
                <a:solidFill>
                  <a:prstClr val="black"/>
                </a:solidFill>
                <a:latin typeface="Calibri"/>
              </a:rPr>
              <a:t> partners have signed the SMART IRB reliance agreement to facilitate single IRB review for multi-site studies</a:t>
            </a:r>
            <a:endParaRPr lang="en-US" sz="20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pPr lvl="0" fontAlgn="auto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</a:pPr>
            <a:r>
              <a:rPr lang="en-US" sz="2000" b="1" dirty="0" err="1">
                <a:solidFill>
                  <a:srgbClr val="00B0F0"/>
                </a:solidFill>
                <a:latin typeface="Calibri"/>
              </a:rPr>
              <a:t>REACHnet</a:t>
            </a:r>
            <a:r>
              <a:rPr lang="en-US" sz="2000" b="1" dirty="0">
                <a:solidFill>
                  <a:srgbClr val="00B0F0"/>
                </a:solidFill>
                <a:latin typeface="Calibri"/>
              </a:rPr>
              <a:t> Master Reliance Agreement (MRA)</a:t>
            </a:r>
          </a:p>
          <a:p>
            <a:pPr marL="342900" lvl="0" indent="-342900" fontAlgn="auto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The </a:t>
            </a:r>
            <a:r>
              <a:rPr lang="en-US" sz="2000" dirty="0" err="1">
                <a:solidFill>
                  <a:prstClr val="black"/>
                </a:solidFill>
                <a:latin typeface="Calibri"/>
              </a:rPr>
              <a:t>REACHnet</a:t>
            </a:r>
            <a:r>
              <a:rPr lang="en-US" sz="2000" dirty="0">
                <a:solidFill>
                  <a:prstClr val="black"/>
                </a:solidFill>
                <a:latin typeface="Calibri"/>
              </a:rPr>
              <a:t> MRA governs data sharing and use among </a:t>
            </a:r>
            <a:r>
              <a:rPr lang="en-US" sz="2000" dirty="0" err="1">
                <a:solidFill>
                  <a:prstClr val="black"/>
                </a:solidFill>
                <a:latin typeface="Calibri"/>
              </a:rPr>
              <a:t>REACHnet</a:t>
            </a:r>
            <a:r>
              <a:rPr lang="en-US" sz="2000" dirty="0">
                <a:solidFill>
                  <a:prstClr val="black"/>
                </a:solidFill>
                <a:latin typeface="Calibri"/>
              </a:rPr>
              <a:t> members and with other research partners </a:t>
            </a:r>
          </a:p>
          <a:p>
            <a:pPr marL="342900" lvl="0" indent="-342900" fontAlgn="auto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Enables single DSUA </a:t>
            </a:r>
            <a:r>
              <a:rPr lang="en-US" sz="2000" dirty="0">
                <a:solidFill>
                  <a:prstClr val="black"/>
                </a:solidFill>
                <a:latin typeface="Calibri"/>
              </a:rPr>
              <a:t>for multi-site 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studies</a:t>
            </a:r>
            <a:endParaRPr lang="en-US" sz="2000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34472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14600"/>
            <a:ext cx="7772400" cy="1470025"/>
          </a:xfrm>
        </p:spPr>
        <p:txBody>
          <a:bodyPr anchor="ctr"/>
          <a:lstStyle/>
          <a:p>
            <a:r>
              <a:rPr lang="en-US" sz="4800" b="1" dirty="0" smtClean="0">
                <a:solidFill>
                  <a:srgbClr val="0070C0"/>
                </a:solidFill>
                <a:latin typeface="Calibri Light" panose="020F0302020204030204" pitchFamily="34" charset="0"/>
              </a:rPr>
              <a:t>Thank you!</a:t>
            </a:r>
            <a:endParaRPr lang="en-US" sz="4800" b="1" dirty="0">
              <a:solidFill>
                <a:srgbClr val="0070C0"/>
              </a:solidFill>
              <a:latin typeface="Calibri Light" panose="020F03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81400"/>
            <a:ext cx="6400800" cy="1752600"/>
          </a:xfrm>
        </p:spPr>
        <p:txBody>
          <a:bodyPr/>
          <a:lstStyle/>
          <a:p>
            <a:r>
              <a:rPr lang="en-US" dirty="0" smtClean="0">
                <a:solidFill>
                  <a:srgbClr val="92D050"/>
                </a:solidFill>
                <a:latin typeface="Calibri" panose="020F0502020204030204" pitchFamily="34" charset="0"/>
              </a:rPr>
              <a:t>Questions &amp; Discussion</a:t>
            </a:r>
            <a:endParaRPr lang="en-US" dirty="0">
              <a:solidFill>
                <a:srgbClr val="92D05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0768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286604"/>
            <a:ext cx="9144000" cy="14507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-50" normalizeH="0" baseline="0" noProof="0" dirty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Calibri Light"/>
                <a:ea typeface="+mj-ea"/>
                <a:cs typeface="+mj-cs"/>
              </a:rPr>
              <a:t>Overview</a:t>
            </a:r>
            <a:endParaRPr kumimoji="0" lang="en-US" sz="4800" b="1" i="0" u="none" strike="noStrike" kern="1200" cap="none" spc="-50" normalizeH="0" baseline="0" noProof="0" dirty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Calibri Light"/>
              <a:ea typeface="+mj-ea"/>
              <a:cs typeface="+mj-cs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143000" y="1845734"/>
            <a:ext cx="68580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Pragmatic research &amp; the Learning Health System</a:t>
            </a: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Research infrastructure in Louisiana and beyond</a:t>
            </a: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Font typeface="+mj-lt"/>
              <a:buAutoNum type="arabicPeriod"/>
              <a:tabLst/>
              <a:defRPr/>
            </a:pPr>
            <a:r>
              <a:rPr lang="en-US" dirty="0" err="1" smtClean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Calibri"/>
              </a:rPr>
              <a:t>REACHnet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resources</a:t>
            </a: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Font typeface="+mj-lt"/>
              <a:buAutoNum type="arabicPeriod"/>
              <a:tabLst/>
              <a:defRPr/>
            </a:pPr>
            <a:r>
              <a:rPr lang="en-US" dirty="0" smtClean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Calibri"/>
              </a:rPr>
              <a:t>Data infrastructure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Current research</a:t>
            </a: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REACHnet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services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sz="4800" b="1" kern="0" dirty="0" smtClean="0">
                <a:latin typeface="Calibri Light" panose="020F0302020204030204" pitchFamily="34" charset="0"/>
              </a:rPr>
              <a:t>Pragmatic Research</a:t>
            </a:r>
            <a:endParaRPr lang="en-US" sz="4800" b="1" kern="0" dirty="0">
              <a:latin typeface="Calibri Light" panose="020F0302020204030204" pitchFamily="34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84048" marR="0" lvl="1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1CADE4"/>
              </a:buClr>
              <a:buSzTx/>
              <a:buFont typeface="Calibri" pitchFamily="34" charset="0"/>
              <a:buChar char="◦"/>
              <a:tabLst/>
              <a:defRPr/>
            </a:pPr>
            <a:r>
              <a: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Clinical research embedded in healthcare delivery systems</a:t>
            </a:r>
          </a:p>
          <a:p>
            <a:pPr marL="566928" marR="0" lvl="2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1CADE4"/>
              </a:buClr>
              <a:buSzTx/>
              <a:buFont typeface="Calibri" pitchFamily="34" charset="0"/>
              <a:buChar char="◦"/>
              <a:tabLst/>
              <a:defRPr/>
            </a:pPr>
            <a:endParaRPr kumimoji="0" lang="en-US" sz="2000" b="0" i="0" u="none" strike="noStrike" kern="1200" cap="none" spc="0" normalizeH="0" baseline="0" noProof="0" smtClean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84048" marR="0" lvl="1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1CADE4"/>
              </a:buClr>
              <a:buSzTx/>
              <a:buFont typeface="Calibri" pitchFamily="34" charset="0"/>
              <a:buChar char="◦"/>
              <a:tabLst/>
              <a:defRPr/>
            </a:pPr>
            <a:r>
              <a: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How well do treatments work in the “real world” (rather than under controlled conditions)?</a:t>
            </a:r>
          </a:p>
          <a:p>
            <a:pPr marL="566928" marR="0" lvl="2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1CADE4"/>
              </a:buClr>
              <a:buSzTx/>
              <a:buFont typeface="Calibri" pitchFamily="34" charset="0"/>
              <a:buChar char="◦"/>
              <a:tabLst/>
              <a:defRPr/>
            </a:pPr>
            <a:endParaRPr kumimoji="0" lang="en-US" sz="2000" b="0" i="0" u="none" strike="noStrike" kern="1200" cap="none" spc="0" normalizeH="0" baseline="0" noProof="0" smtClean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84048" marR="0" lvl="1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1CADE4"/>
              </a:buClr>
              <a:buSzTx/>
              <a:buFont typeface="Calibri" pitchFamily="34" charset="0"/>
              <a:buChar char="◦"/>
              <a:tabLst/>
              <a:defRPr/>
            </a:pPr>
            <a:r>
              <a: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Effectiveness versus efficacy</a:t>
            </a:r>
          </a:p>
          <a:p>
            <a:pPr marL="566928" marR="0" lvl="2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1CADE4"/>
              </a:buClr>
              <a:buSzTx/>
              <a:buFont typeface="Calibri" pitchFamily="34" charset="0"/>
              <a:buChar char="◦"/>
              <a:tabLst/>
              <a:defRPr/>
            </a:pPr>
            <a:endParaRPr kumimoji="0" lang="en-US" sz="2000" b="0" i="0" u="none" strike="noStrike" kern="1200" cap="none" spc="0" normalizeH="0" baseline="0" noProof="0" smtClean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84048" marR="0" lvl="1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1CADE4"/>
              </a:buClr>
              <a:buSzTx/>
              <a:buFont typeface="Calibri" pitchFamily="34" charset="0"/>
              <a:buChar char="◦"/>
              <a:tabLst/>
              <a:defRPr/>
            </a:pPr>
            <a:r>
              <a: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Greater generalizability through inclusion of diverse patient population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41234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822960" y="286604"/>
            <a:ext cx="8321040" cy="14507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-50" normalizeH="0" baseline="0" noProof="0" dirty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Calibri Light"/>
                <a:ea typeface="+mj-ea"/>
                <a:cs typeface="+mj-cs"/>
              </a:rPr>
              <a:t>Learning Health System</a:t>
            </a:r>
            <a:endParaRPr kumimoji="0" lang="en-US" sz="4800" b="1" i="0" u="none" strike="noStrike" kern="1200" cap="none" spc="-50" normalizeH="0" baseline="0" noProof="0" dirty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Calibri Light"/>
              <a:ea typeface="+mj-ea"/>
              <a:cs typeface="+mj-cs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 lnSpcReduction="1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" marR="0" lvl="0" indent="-9144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Font typeface="Calibri" panose="020F0502020204030204" pitchFamily="34" charset="0"/>
              <a:buChar char=" "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CADE4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Mission: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To facilitate continuous improvement and innovation in health and healthcare</a:t>
            </a:r>
          </a:p>
          <a:p>
            <a:pPr marL="91440" marR="0" lvl="0" indent="-9144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Font typeface="Calibri" panose="020F0502020204030204" pitchFamily="34" charset="0"/>
              <a:buChar char=" "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CADE4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How?</a:t>
            </a:r>
          </a:p>
          <a:p>
            <a:pPr marL="201168" marR="0" lvl="1" indent="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1CADE4"/>
              </a:buClr>
              <a:buSzTx/>
              <a:buFont typeface="Calibri" pitchFamily="34" charset="0"/>
              <a:buNone/>
              <a:tabLst/>
              <a:defRPr/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New knowledge is captured as an integral by-product of healthcare delivery</a:t>
            </a:r>
          </a:p>
          <a:p>
            <a:pPr marL="726948" marR="0" lvl="2" indent="-34290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1CADE4"/>
              </a:buClr>
              <a:buSzTx/>
              <a:buFont typeface="+mj-lt"/>
              <a:buAutoNum type="arabicPeriod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Robust EHR data collected</a:t>
            </a:r>
          </a:p>
          <a:p>
            <a:pPr marL="726948" marR="0" lvl="2" indent="-34290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1CADE4"/>
              </a:buClr>
              <a:buSzTx/>
              <a:buFont typeface="+mj-lt"/>
              <a:buAutoNum type="arabicPeriod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Aggregated across multiple, diverse health systems</a:t>
            </a:r>
          </a:p>
          <a:p>
            <a:pPr marL="726948" marR="0" lvl="2" indent="-34290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1CADE4"/>
              </a:buClr>
              <a:buSzTx/>
              <a:buFont typeface="+mj-lt"/>
              <a:buAutoNum type="arabicPeriod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Standardized measures of patient-reported outcomes collected at the point-of-care</a:t>
            </a:r>
          </a:p>
          <a:p>
            <a:pPr marL="726948" marR="0" lvl="2" indent="-34290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1CADE4"/>
              </a:buClr>
              <a:buSzTx/>
              <a:buFont typeface="+mj-lt"/>
              <a:buAutoNum type="arabicPeriod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Linked with other data sources (i.e. claims, state hospital discharge database, death registry)</a:t>
            </a:r>
          </a:p>
          <a:p>
            <a:pPr marL="726948" marR="0" lvl="2" indent="-34290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1CADE4"/>
              </a:buClr>
              <a:buSzTx/>
              <a:buFont typeface="+mj-lt"/>
              <a:buAutoNum type="arabicPeriod"/>
              <a:tabLst/>
              <a:defRPr/>
            </a:pPr>
            <a:r>
              <a:rPr kumimoji="0" lang="en-US" sz="1800" b="0" i="1" u="sng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Used</a:t>
            </a:r>
            <a:r>
              <a:rPr kumimoji="0" lang="en-US" sz="1800" b="0" i="0" u="sng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in PCOR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to produce evidence that meaningfully informs healthcare innovation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9209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92D050"/>
                </a:solidFill>
                <a:latin typeface="Calibri Light" panose="020F0302020204030204" pitchFamily="34" charset="0"/>
              </a:rPr>
              <a:t>Research Infrastructure in Louisiana and beyond</a:t>
            </a:r>
            <a:endParaRPr lang="en-US" b="1" dirty="0">
              <a:solidFill>
                <a:srgbClr val="92D050"/>
              </a:solidFill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651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 fontAlgn="auto">
              <a:buClr>
                <a:srgbClr val="1CADE4"/>
              </a:buClr>
              <a:buNone/>
            </a:pPr>
            <a:r>
              <a:rPr lang="en-US" sz="2000" b="1" dirty="0" smtClean="0">
                <a:solidFill>
                  <a:srgbClr val="1CADE4">
                    <a:lumMod val="75000"/>
                  </a:srgbClr>
                </a:solidFill>
                <a:latin typeface="Calibri"/>
              </a:rPr>
              <a:t>Patient Centered Outcomes Research Institute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84048" marR="0" lvl="1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1CADE4"/>
              </a:buClr>
              <a:buSzTx/>
              <a:buFont typeface="Calibri" pitchFamily="34" charset="0"/>
              <a:buChar char="◦"/>
              <a:tabLst/>
              <a:defRPr/>
            </a:pPr>
            <a:endParaRPr kumimoji="0" lang="en-US" sz="5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84048" marR="0" lvl="1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1CADE4"/>
              </a:buClr>
              <a:buSzTx/>
              <a:buFont typeface="Calibri" pitchFamily="34" charset="0"/>
              <a:buChar char="◦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Independent, non-profit, non-governmental organization authorized by Congress in 2010</a:t>
            </a:r>
          </a:p>
          <a:p>
            <a:pPr marL="384048" marR="0" lvl="2" indent="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1CADE4"/>
              </a:buClr>
              <a:buSzTx/>
              <a:buNone/>
              <a:tabLst/>
              <a:defRPr/>
            </a:pPr>
            <a:endParaRPr kumimoji="0" lang="en-US" sz="5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91440" marR="0" lvl="0" indent="-9144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Font typeface="Calibri" panose="020F0502020204030204" pitchFamily="34" charset="0"/>
              <a:buChar char=" "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CADE4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Mission: </a:t>
            </a:r>
            <a:r>
              <a:rPr kumimoji="0" lang="en-US" sz="2000" b="0" i="1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PCORI helps people make informed healthcare decisions, and improves healthcare delivery and outcomes, by producing and promoting high-integrity, evidence-based information that comes from research guided by patients, caregivers, and the broader healthcare community.</a:t>
            </a:r>
            <a:endParaRPr kumimoji="0" lang="en-US" sz="2000" b="0" i="1" u="none" strike="noStrike" kern="1200" cap="none" spc="0" normalizeH="0" baseline="0" noProof="0" dirty="0" smtClean="0">
              <a:ln>
                <a:noFill/>
              </a:ln>
              <a:solidFill>
                <a:srgbClr val="1CADE4">
                  <a:lumMod val="75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91440" marR="0" lvl="0" indent="-9144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Font typeface="Calibri" panose="020F0502020204030204" pitchFamily="34" charset="0"/>
              <a:buChar char=" "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CADE4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Goal: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To determine which of the many healthcare options available to patients and those who care for them work best in particular circumstances, for particular people.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Title 3"/>
          <p:cNvSpPr txBox="1">
            <a:spLocks/>
          </p:cNvSpPr>
          <p:nvPr/>
        </p:nvSpPr>
        <p:spPr>
          <a:xfrm>
            <a:off x="0" y="286604"/>
            <a:ext cx="9144000" cy="14507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-50" normalizeH="0" baseline="0" noProof="0" dirty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Calibri Light"/>
                <a:ea typeface="+mj-ea"/>
                <a:cs typeface="+mj-cs"/>
              </a:rPr>
              <a:t>PCORI</a:t>
            </a:r>
            <a:endParaRPr kumimoji="0" lang="en-US" sz="2800" b="1" i="0" u="none" strike="noStrike" kern="1200" cap="none" spc="-50" normalizeH="0" baseline="0" noProof="0" dirty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Calibri Ligh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771655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300" b="1" i="0" u="none" strike="noStrike" kern="1200" cap="none" spc="-50" normalizeH="0" baseline="0" noProof="0" dirty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Calibri Light"/>
                <a:ea typeface="+mj-ea"/>
                <a:cs typeface="+mj-cs"/>
              </a:rPr>
              <a:t>PCORnet</a:t>
            </a:r>
            <a:endParaRPr kumimoji="0" lang="en-US" sz="3100" b="1" i="0" u="none" strike="noStrike" kern="1200" cap="none" spc="-50" normalizeH="0" baseline="0" noProof="0" dirty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Calibri Light"/>
              <a:ea typeface="+mj-ea"/>
              <a:cs typeface="+mj-cs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 fontAlgn="auto">
              <a:buClr>
                <a:srgbClr val="1CADE4"/>
              </a:buClr>
              <a:buNone/>
            </a:pPr>
            <a:r>
              <a:rPr lang="en-US" sz="2000" b="1" spc="-50" dirty="0">
                <a:solidFill>
                  <a:srgbClr val="2683C6"/>
                </a:solidFill>
                <a:latin typeface="Calibri" panose="020F0502020204030204" pitchFamily="34" charset="0"/>
              </a:rPr>
              <a:t>National Patient Centered Clinical Research Network</a:t>
            </a:r>
            <a:endParaRPr lang="en-US" sz="2000" b="1" spc="-50" dirty="0">
              <a:solidFill>
                <a:sysClr val="windowText" lastClr="000000">
                  <a:lumMod val="75000"/>
                  <a:lumOff val="25000"/>
                </a:sysClr>
              </a:solidFill>
              <a:latin typeface="Calibri" panose="020F0502020204030204" pitchFamily="34" charset="0"/>
            </a:endParaRPr>
          </a:p>
          <a:p>
            <a:pPr marL="201168" marR="0" lvl="1" indent="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1CADE4"/>
              </a:buClr>
              <a:buSzTx/>
              <a:buNone/>
              <a:tabLst/>
              <a:defRPr/>
            </a:pPr>
            <a:endParaRPr kumimoji="0" lang="en-US" sz="5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Calibri" panose="020F0502020204030204" pitchFamily="34" charset="0"/>
            </a:endParaRPr>
          </a:p>
          <a:p>
            <a:pPr marL="384048" marR="0" lvl="1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1CADE4"/>
              </a:buClr>
              <a:buSzTx/>
              <a:buFont typeface="Calibri" pitchFamily="34" charset="0"/>
              <a:buChar char="◦"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683C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Purpose: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To improve the nation’s capacity to conduct clinical research more efficiently by creating a large, highly representative, national network</a:t>
            </a:r>
          </a:p>
          <a:p>
            <a:pPr marL="566928" marR="0" lvl="2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1CADE4"/>
              </a:buClr>
              <a:buSzTx/>
              <a:buFont typeface="Calibri" pitchFamily="34" charset="0"/>
              <a:buChar char="◦"/>
              <a:tabLst/>
              <a:defRPr/>
            </a:pPr>
            <a:endParaRPr kumimoji="0" lang="en-US" sz="5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84048" marR="0" lvl="1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1CADE4"/>
              </a:buClr>
              <a:buSzTx/>
              <a:buFont typeface="Calibri" pitchFamily="34" charset="0"/>
              <a:buChar char="◦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PCORnet supports a learning US healthcare system by allowing for large-scale research to be conducted with enhanced efficiency through real-world care delivery systems.</a:t>
            </a:r>
          </a:p>
          <a:p>
            <a:pPr marL="566928" marR="0" lvl="2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1CADE4"/>
              </a:buClr>
              <a:buSzTx/>
              <a:buFont typeface="Calibri" pitchFamily="34" charset="0"/>
              <a:buChar char="◦"/>
              <a:tabLst/>
              <a:defRPr/>
            </a:pPr>
            <a:endParaRPr kumimoji="0" lang="en-US" sz="5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84048" marR="0" lvl="1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1CADE4"/>
              </a:buClr>
              <a:buSzTx/>
              <a:buFont typeface="Calibri" pitchFamily="34" charset="0"/>
              <a:buChar char="◦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13 Clinical Data Research Networks,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23 Patient Powered Research Networks, and 2 Health Plan Research Networks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57294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5021610"/>
            <a:ext cx="8534400" cy="9856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dirty="0" err="1">
                <a:solidFill>
                  <a:srgbClr val="344068">
                    <a:lumMod val="75000"/>
                    <a:lumOff val="25000"/>
                  </a:srgbClr>
                </a:solidFill>
                <a:latin typeface="Calibri"/>
              </a:rPr>
              <a:t>REACHnet</a:t>
            </a:r>
            <a:r>
              <a:rPr lang="en-US" dirty="0">
                <a:solidFill>
                  <a:srgbClr val="344068">
                    <a:lumMod val="75000"/>
                    <a:lumOff val="25000"/>
                  </a:srgbClr>
                </a:solidFill>
                <a:latin typeface="Calibri"/>
              </a:rPr>
              <a:t> is a </a:t>
            </a:r>
            <a:r>
              <a:rPr lang="en-US" dirty="0" smtClean="0">
                <a:solidFill>
                  <a:srgbClr val="344068">
                    <a:lumMod val="75000"/>
                    <a:lumOff val="25000"/>
                  </a:srgbClr>
                </a:solidFill>
                <a:latin typeface="Calibri"/>
              </a:rPr>
              <a:t>PCORI</a:t>
            </a:r>
            <a:r>
              <a:rPr lang="en-US" b="1" dirty="0">
                <a:solidFill>
                  <a:srgbClr val="344068">
                    <a:lumMod val="75000"/>
                    <a:lumOff val="25000"/>
                  </a:srgbClr>
                </a:solidFill>
                <a:latin typeface="Calibri"/>
              </a:rPr>
              <a:t>-</a:t>
            </a:r>
            <a:r>
              <a:rPr lang="en-US" dirty="0" smtClean="0">
                <a:solidFill>
                  <a:srgbClr val="344068">
                    <a:lumMod val="75000"/>
                    <a:lumOff val="25000"/>
                  </a:srgbClr>
                </a:solidFill>
                <a:latin typeface="Calibri"/>
              </a:rPr>
              <a:t>funded </a:t>
            </a:r>
            <a:r>
              <a:rPr lang="en-US" dirty="0">
                <a:solidFill>
                  <a:srgbClr val="344068">
                    <a:lumMod val="75000"/>
                    <a:lumOff val="25000"/>
                  </a:srgbClr>
                </a:solidFill>
                <a:latin typeface="Calibri"/>
              </a:rPr>
              <a:t>clinical data research network (CDRN)</a:t>
            </a:r>
            <a:r>
              <a:rPr lang="en-US" b="1" dirty="0">
                <a:solidFill>
                  <a:srgbClr val="344068">
                    <a:lumMod val="75000"/>
                    <a:lumOff val="25000"/>
                  </a:srgbClr>
                </a:solidFill>
                <a:latin typeface="Calibri"/>
              </a:rPr>
              <a:t> </a:t>
            </a:r>
            <a:r>
              <a:rPr lang="en-US" dirty="0">
                <a:solidFill>
                  <a:srgbClr val="344068">
                    <a:lumMod val="75000"/>
                    <a:lumOff val="25000"/>
                  </a:srgbClr>
                </a:solidFill>
                <a:latin typeface="Calibri"/>
              </a:rPr>
              <a:t>containing </a:t>
            </a:r>
            <a:r>
              <a:rPr lang="en-US" dirty="0" smtClean="0">
                <a:solidFill>
                  <a:srgbClr val="344068">
                    <a:lumMod val="75000"/>
                    <a:lumOff val="25000"/>
                  </a:srgbClr>
                </a:solidFill>
                <a:latin typeface="Calibri"/>
              </a:rPr>
              <a:t>health </a:t>
            </a:r>
            <a:r>
              <a:rPr lang="en-US" dirty="0">
                <a:solidFill>
                  <a:srgbClr val="344068">
                    <a:lumMod val="75000"/>
                    <a:lumOff val="25000"/>
                  </a:srgbClr>
                </a:solidFill>
                <a:latin typeface="Calibri"/>
              </a:rPr>
              <a:t>records for </a:t>
            </a:r>
            <a:r>
              <a:rPr lang="en-US" b="1" dirty="0">
                <a:solidFill>
                  <a:srgbClr val="344068">
                    <a:lumMod val="75000"/>
                    <a:lumOff val="25000"/>
                  </a:srgbClr>
                </a:solidFill>
                <a:latin typeface="Calibri"/>
              </a:rPr>
              <a:t>more than 5 million patients </a:t>
            </a:r>
            <a:r>
              <a:rPr lang="en-US" dirty="0">
                <a:solidFill>
                  <a:srgbClr val="344068">
                    <a:lumMod val="75000"/>
                    <a:lumOff val="25000"/>
                  </a:srgbClr>
                </a:solidFill>
                <a:latin typeface="Calibri"/>
              </a:rPr>
              <a:t>from 5 partner health systems in Louisiana and Texas.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srgbClr val="344068">
                  <a:lumMod val="75000"/>
                  <a:lumOff val="25000"/>
                </a:srgbClr>
              </a:solidFill>
              <a:latin typeface="Calibri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dirty="0" err="1">
                <a:solidFill>
                  <a:srgbClr val="344068">
                    <a:lumMod val="75000"/>
                    <a:lumOff val="25000"/>
                  </a:srgbClr>
                </a:solidFill>
                <a:latin typeface="Calibri"/>
              </a:rPr>
              <a:t>REACHnet</a:t>
            </a:r>
            <a:r>
              <a:rPr lang="en-US" dirty="0">
                <a:solidFill>
                  <a:srgbClr val="344068">
                    <a:lumMod val="75000"/>
                    <a:lumOff val="25000"/>
                  </a:srgbClr>
                </a:solidFill>
                <a:latin typeface="Calibri"/>
              </a:rPr>
              <a:t> serves to more efficiently operationalize multi-site research through: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344068">
                    <a:lumMod val="75000"/>
                    <a:lumOff val="25000"/>
                  </a:srgbClr>
                </a:solidFill>
                <a:latin typeface="Calibri"/>
              </a:rPr>
              <a:t>Data management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344068">
                    <a:lumMod val="75000"/>
                    <a:lumOff val="25000"/>
                  </a:srgbClr>
                </a:solidFill>
                <a:latin typeface="Calibri"/>
              </a:rPr>
              <a:t>Trial recruitment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344068">
                    <a:lumMod val="75000"/>
                    <a:lumOff val="25000"/>
                  </a:srgbClr>
                </a:solidFill>
                <a:latin typeface="Calibri"/>
              </a:rPr>
              <a:t>Streamlined regulatory </a:t>
            </a:r>
            <a:r>
              <a:rPr lang="en-US" dirty="0" smtClean="0">
                <a:solidFill>
                  <a:srgbClr val="344068">
                    <a:lumMod val="75000"/>
                    <a:lumOff val="25000"/>
                  </a:srgbClr>
                </a:solidFill>
                <a:latin typeface="Calibri"/>
              </a:rPr>
              <a:t>processes</a:t>
            </a:r>
            <a:endParaRPr kumimoji="0" lang="en-US" sz="2000" b="1" i="0" u="none" strike="noStrike" kern="1200" cap="none" spc="0" normalizeH="0" baseline="0" noProof="0" dirty="0" smtClean="0">
              <a:ln>
                <a:noFill/>
              </a:ln>
              <a:solidFill>
                <a:srgbClr val="2683C6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91440" marR="0" lvl="0" indent="-9144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Font typeface="Calibri" panose="020F0502020204030204" pitchFamily="34" charset="0"/>
              <a:buChar char=" 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800" b="1" dirty="0" smtClean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Calibri Light"/>
              </a:rPr>
              <a:t>Research Action for Health Network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950" y="5222907"/>
            <a:ext cx="893761" cy="583102"/>
          </a:xfrm>
          <a:prstGeom prst="rect">
            <a:avLst/>
          </a:prstGeom>
        </p:spPr>
      </p:pic>
      <p:grpSp>
        <p:nvGrpSpPr>
          <p:cNvPr id="15" name="Group 14"/>
          <p:cNvGrpSpPr/>
          <p:nvPr/>
        </p:nvGrpSpPr>
        <p:grpSpPr>
          <a:xfrm>
            <a:off x="1324841" y="5021609"/>
            <a:ext cx="7380594" cy="985698"/>
            <a:chOff x="1345042" y="5786676"/>
            <a:chExt cx="7380594" cy="985698"/>
          </a:xfrm>
        </p:grpSpPr>
        <p:pic>
          <p:nvPicPr>
            <p:cNvPr id="16" name="Picture 15" descr="bswh1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22087" y="5786676"/>
              <a:ext cx="1655914" cy="956753"/>
            </a:xfrm>
            <a:prstGeom prst="rect">
              <a:avLst/>
            </a:prstGeom>
          </p:spPr>
        </p:pic>
        <p:pic>
          <p:nvPicPr>
            <p:cNvPr id="17" name="Picture 16" descr="https://encrypted-tbn3.gstatic.com/images?q=tbn:ANd9GcQoY4rh9V_3J1BiB746M_Q0tJZBesFRyjSyAdLEkPzSB7pORELYAQ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55441" y="5946667"/>
              <a:ext cx="1484760" cy="661860"/>
            </a:xfrm>
            <a:prstGeom prst="rect">
              <a:avLst/>
            </a:prstGeom>
            <a:solidFill>
              <a:srgbClr val="EBF7FF"/>
            </a:solidFill>
            <a:ln w="12700">
              <a:noFill/>
            </a:ln>
            <a:extLst/>
          </p:spPr>
        </p:pic>
        <p:pic>
          <p:nvPicPr>
            <p:cNvPr id="19" name="Picture 2" descr="http://siliconbayounews.com/wp-content/uploads/2011/08/Pennington.jpg">
              <a:hlinkClick r:id="rId5"/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08169" y="5946667"/>
              <a:ext cx="1017467" cy="627124"/>
            </a:xfrm>
            <a:prstGeom prst="rect">
              <a:avLst/>
            </a:prstGeom>
            <a:solidFill>
              <a:srgbClr val="EBF7FF"/>
            </a:solidFill>
            <a:ln w="12700">
              <a:noFill/>
            </a:ln>
            <a:extLst/>
          </p:spPr>
        </p:pic>
        <p:pic>
          <p:nvPicPr>
            <p:cNvPr id="20" name="Picture 2" descr="http://multivu.prnewswire.com/mnr/ochsner/34118/images/logo.gif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45042" y="6020706"/>
              <a:ext cx="1265959" cy="510562"/>
            </a:xfrm>
            <a:prstGeom prst="rect">
              <a:avLst/>
            </a:prstGeom>
            <a:solidFill>
              <a:srgbClr val="EBF7FF"/>
            </a:solidFill>
            <a:ln w="12700">
              <a:noFill/>
            </a:ln>
            <a:extLst/>
          </p:spPr>
        </p:pic>
        <p:pic>
          <p:nvPicPr>
            <p:cNvPr id="21" name="Picture 20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58601" y="5907737"/>
              <a:ext cx="1387974" cy="864637"/>
            </a:xfrm>
            <a:prstGeom prst="rect">
              <a:avLst/>
            </a:prstGeom>
            <a:solidFill>
              <a:srgbClr val="EBF7FF"/>
            </a:solidFill>
            <a:ln w="12700">
              <a:noFill/>
            </a:ln>
          </p:spPr>
        </p:pic>
      </p:grpSp>
      <p:pic>
        <p:nvPicPr>
          <p:cNvPr id="4" name="Picture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181600" y="5181600"/>
            <a:ext cx="851785" cy="635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146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822960" y="286604"/>
            <a:ext cx="8321040" cy="14507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0" b="1" i="0" u="none" strike="noStrike" kern="1200" cap="none" spc="-50" normalizeH="0" baseline="0" noProof="0" dirty="0" err="1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Calibri Light"/>
                <a:ea typeface="+mj-ea"/>
                <a:cs typeface="+mj-cs"/>
              </a:rPr>
              <a:t>REACHnet</a:t>
            </a:r>
            <a:r>
              <a:rPr kumimoji="0" lang="en-US" sz="5000" b="1" i="0" u="none" strike="noStrike" kern="1200" cap="none" spc="-50" normalizeH="0" baseline="0" noProof="0" dirty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Calibri Light"/>
                <a:ea typeface="+mj-ea"/>
                <a:cs typeface="+mj-cs"/>
              </a:rPr>
              <a:t> Resources</a:t>
            </a:r>
            <a:endParaRPr kumimoji="0" lang="en-US" sz="5000" b="1" i="0" u="none" strike="noStrike" kern="1200" cap="none" spc="-50" normalizeH="0" baseline="0" noProof="0" dirty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Calibri Light"/>
              <a:ea typeface="+mj-ea"/>
              <a:cs typeface="+mj-cs"/>
            </a:endParaRPr>
          </a:p>
        </p:txBody>
      </p:sp>
      <p:sp>
        <p:nvSpPr>
          <p:cNvPr id="3" name="Content Placeholder 5"/>
          <p:cNvSpPr txBox="1">
            <a:spLocks/>
          </p:cNvSpPr>
          <p:nvPr/>
        </p:nvSpPr>
        <p:spPr>
          <a:xfrm>
            <a:off x="822959" y="1845734"/>
            <a:ext cx="6979921" cy="4326466"/>
          </a:xfrm>
          <a:prstGeom prst="rect">
            <a:avLst/>
          </a:prstGeom>
        </p:spPr>
        <p:txBody>
          <a:bodyPr vert="horz" lIns="0" tIns="45720" rIns="0" bIns="45720" rtlCol="0">
            <a:normAutofit fontScale="92500" lnSpcReduction="1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Clinical data infrastructure</a:t>
            </a: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Data linkages</a:t>
            </a: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Pragmatic Trial App Suite</a:t>
            </a:r>
          </a:p>
          <a:p>
            <a:pPr marL="749300" marR="0" lvl="1" indent="-29210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1CADE4"/>
              </a:buClr>
              <a:buSzTx/>
              <a:buFont typeface="Calibri" pitchFamily="34" charset="0"/>
              <a:buChar char="◦"/>
              <a:tabLst/>
              <a:defRPr/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Electronic recruitment and management of clinical trials </a:t>
            </a: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Health in our Hands patient network </a:t>
            </a:r>
          </a:p>
          <a:p>
            <a:pPr marL="749300" marR="0" lvl="1" indent="-29210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1CADE4"/>
              </a:buClr>
              <a:buSzTx/>
              <a:buFont typeface="Calibri" pitchFamily="34" charset="0"/>
              <a:buChar char="◦"/>
              <a:tabLst/>
              <a:defRPr/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Study recruitment, dissemination of research results, patient surveys </a:t>
            </a: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Stakeholder engagement</a:t>
            </a:r>
          </a:p>
          <a:p>
            <a:pPr marL="749300" marR="0" lvl="1" indent="-29210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1CADE4"/>
              </a:buClr>
              <a:buSzTx/>
              <a:buFont typeface="Calibri" pitchFamily="34" charset="0"/>
              <a:buChar char="◦"/>
              <a:tabLst/>
              <a:defRPr/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Network governance &amp; research advisory groups </a:t>
            </a: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Streamlined </a:t>
            </a:r>
            <a:r>
              <a:rPr lang="en-US" sz="24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regulatory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processes</a:t>
            </a:r>
            <a:endParaRPr kumimoji="0" lang="en-US" sz="2200" b="1" i="0" u="none" strike="noStrike" kern="1200" cap="none" spc="0" normalizeH="0" baseline="0" noProof="0" dirty="0" smtClean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Opportunities to conduct multi-site research 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8973" y="3509186"/>
            <a:ext cx="1087814" cy="796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5161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5E01FE7A8D22D41B5BB4BA90F17A3DA" ma:contentTypeVersion="0" ma:contentTypeDescription="Create a new document." ma:contentTypeScope="" ma:versionID="59f7e859662e1241c184400025afe0a7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089C6C1-3CA8-4861-9DD2-ADB90852591C}">
  <ds:schemaRefs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elements/1.1/"/>
    <ds:schemaRef ds:uri="http://purl.org/dc/terms/"/>
    <ds:schemaRef ds:uri="http://purl.org/dc/dcmitype/"/>
    <ds:schemaRef ds:uri="http://schemas.microsoft.com/office/infopath/2007/PartnerControl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AE722D54-205F-4B2B-94E1-5EA6C5F2D55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352A75F-47DB-40FD-A193-E412DFD56F6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767</TotalTime>
  <Words>920</Words>
  <Application>Microsoft Office PowerPoint</Application>
  <PresentationFormat>On-screen Show (4:3)</PresentationFormat>
  <Paragraphs>154</Paragraphs>
  <Slides>17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Akko Pro Medium</vt:lpstr>
      <vt:lpstr>Arial</vt:lpstr>
      <vt:lpstr>Calibri</vt:lpstr>
      <vt:lpstr>Calibri Light</vt:lpstr>
      <vt:lpstr>Courier New</vt:lpstr>
      <vt:lpstr>Wingdings</vt:lpstr>
      <vt:lpstr>Default Design</vt:lpstr>
      <vt:lpstr>Office Theme</vt:lpstr>
      <vt:lpstr>1_Office Theme</vt:lpstr>
      <vt:lpstr>REACHnet: Research Action for Health Network</vt:lpstr>
      <vt:lpstr>PowerPoint Presentation</vt:lpstr>
      <vt:lpstr>PowerPoint Presentation</vt:lpstr>
      <vt:lpstr>PowerPoint Presentation</vt:lpstr>
      <vt:lpstr>Research Infrastructure in Louisiana and beyond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Common Data Model</vt:lpstr>
      <vt:lpstr>Data and Linkages Available for Research</vt:lpstr>
      <vt:lpstr>PowerPoint Presentation</vt:lpstr>
      <vt:lpstr>PowerPoint Presentation</vt:lpstr>
      <vt:lpstr>PowerPoint Presentation</vt:lpstr>
      <vt:lpstr>PowerPoint Presentation</vt:lpstr>
      <vt:lpstr>Thank you!</vt:lpstr>
    </vt:vector>
  </TitlesOfParts>
  <Company>Louisiana Public Health Institute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the Template for Crescent City Beacon Community</dc:title>
  <dc:creator>rturcios</dc:creator>
  <cp:lastModifiedBy>Starring, Hunter M.</cp:lastModifiedBy>
  <cp:revision>163</cp:revision>
  <dcterms:created xsi:type="dcterms:W3CDTF">2011-09-06T17:12:37Z</dcterms:created>
  <dcterms:modified xsi:type="dcterms:W3CDTF">2018-05-10T00:03:47Z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0x01010025E01FE7A8D22D41B5BB4BA90F17A3DA</vt:lpwstr>
  </property>
</Properties>
</file>